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479" r:id="rId2"/>
    <p:sldId id="517" r:id="rId3"/>
    <p:sldId id="518" r:id="rId4"/>
    <p:sldId id="523" r:id="rId5"/>
    <p:sldId id="519" r:id="rId6"/>
    <p:sldId id="524" r:id="rId7"/>
    <p:sldId id="504" r:id="rId8"/>
    <p:sldId id="520" r:id="rId9"/>
    <p:sldId id="521" r:id="rId10"/>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4272" userDrawn="1">
          <p15:clr>
            <a:srgbClr val="A4A3A4"/>
          </p15:clr>
        </p15:guide>
        <p15:guide id="2" orient="horz" pos="1248" userDrawn="1">
          <p15:clr>
            <a:srgbClr val="A4A3A4"/>
          </p15:clr>
        </p15:guide>
        <p15:guide id="3" orient="horz" pos="1350">
          <p15:clr>
            <a:srgbClr val="A4A3A4"/>
          </p15:clr>
        </p15:guide>
        <p15:guide id="4" orient="horz" pos="1200" userDrawn="1">
          <p15:clr>
            <a:srgbClr val="A4A3A4"/>
          </p15:clr>
        </p15:guide>
        <p15:guide id="5" orient="horz" pos="3840" userDrawn="1">
          <p15:clr>
            <a:srgbClr val="A4A3A4"/>
          </p15:clr>
        </p15:guide>
        <p15:guide id="6" orient="horz" pos="1496">
          <p15:clr>
            <a:srgbClr val="A4A3A4"/>
          </p15:clr>
        </p15:guide>
        <p15:guide id="7" orient="horz" pos="1968" userDrawn="1">
          <p15:clr>
            <a:srgbClr val="A4A3A4"/>
          </p15:clr>
        </p15:guide>
        <p15:guide id="8" pos="3960" userDrawn="1">
          <p15:clr>
            <a:srgbClr val="A4A3A4"/>
          </p15:clr>
        </p15:guide>
        <p15:guide id="9" pos="3384" userDrawn="1">
          <p15:clr>
            <a:srgbClr val="A4A3A4"/>
          </p15:clr>
        </p15:guide>
        <p15:guide id="10" pos="3720" userDrawn="1">
          <p15:clr>
            <a:srgbClr val="A4A3A4"/>
          </p15:clr>
        </p15:guide>
        <p15:guide id="11" pos="873">
          <p15:clr>
            <a:srgbClr val="A4A3A4"/>
          </p15:clr>
        </p15:guide>
        <p15:guide id="12" pos="5482">
          <p15:clr>
            <a:srgbClr val="A4A3A4"/>
          </p15:clr>
        </p15:guide>
        <p15:guide id="13" pos="1632" userDrawn="1">
          <p15:clr>
            <a:srgbClr val="A4A3A4"/>
          </p15:clr>
        </p15:guide>
        <p15:guide id="14" pos="3816" userDrawn="1">
          <p15:clr>
            <a:srgbClr val="A4A3A4"/>
          </p15:clr>
        </p15:guide>
        <p15:guide id="15" pos="192" userDrawn="1">
          <p15:clr>
            <a:srgbClr val="A4A3A4"/>
          </p15:clr>
        </p15:guide>
        <p15:guide id="16" pos="3888" userDrawn="1">
          <p15:clr>
            <a:srgbClr val="A4A3A4"/>
          </p15:clr>
        </p15:guide>
        <p15:guide id="17" orient="horz" pos="261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DCDB"/>
    <a:srgbClr val="D7E4BD"/>
    <a:srgbClr val="FFFF00"/>
    <a:srgbClr val="848F83"/>
    <a:srgbClr val="E7EEE6"/>
    <a:srgbClr val="FFFFCC"/>
    <a:srgbClr val="FFFCCC"/>
    <a:srgbClr val="FF6600"/>
    <a:srgbClr val="FFFFFF"/>
    <a:srgbClr val="FCFC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48" autoAdjust="0"/>
    <p:restoredTop sz="76022" autoAdjust="0"/>
  </p:normalViewPr>
  <p:slideViewPr>
    <p:cSldViewPr snapToGrid="0" showGuides="1">
      <p:cViewPr>
        <p:scale>
          <a:sx n="92" d="100"/>
          <a:sy n="92" d="100"/>
        </p:scale>
        <p:origin x="979" y="-710"/>
      </p:cViewPr>
      <p:guideLst>
        <p:guide orient="horz" pos="4272"/>
        <p:guide orient="horz" pos="1248"/>
        <p:guide orient="horz" pos="1350"/>
        <p:guide orient="horz" pos="1200"/>
        <p:guide orient="horz" pos="3840"/>
        <p:guide orient="horz" pos="1496"/>
        <p:guide orient="horz" pos="1968"/>
        <p:guide pos="3960"/>
        <p:guide pos="3384"/>
        <p:guide pos="3720"/>
        <p:guide pos="873"/>
        <p:guide pos="5482"/>
        <p:guide pos="1632"/>
        <p:guide pos="3816"/>
        <p:guide pos="192"/>
        <p:guide pos="3888"/>
        <p:guide orient="horz" pos="2616"/>
      </p:guideLst>
    </p:cSldViewPr>
  </p:slideViewPr>
  <p:outlineViewPr>
    <p:cViewPr>
      <p:scale>
        <a:sx n="33" d="100"/>
        <a:sy n="33" d="100"/>
      </p:scale>
      <p:origin x="0" y="11619"/>
    </p:cViewPr>
  </p:outlineViewPr>
  <p:notesTextViewPr>
    <p:cViewPr>
      <p:scale>
        <a:sx n="3" d="2"/>
        <a:sy n="3" d="2"/>
      </p:scale>
      <p:origin x="0" y="0"/>
    </p:cViewPr>
  </p:notesTextViewPr>
  <p:sorterViewPr>
    <p:cViewPr>
      <p:scale>
        <a:sx n="124" d="100"/>
        <a:sy n="124"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145" cy="464206"/>
          </a:xfrm>
          <a:prstGeom prst="rect">
            <a:avLst/>
          </a:prstGeom>
        </p:spPr>
        <p:txBody>
          <a:bodyPr vert="horz" lIns="87172" tIns="43586" rIns="87172" bIns="43586" rtlCol="0"/>
          <a:lstStyle>
            <a:lvl1pPr algn="l">
              <a:defRPr sz="1100"/>
            </a:lvl1pPr>
          </a:lstStyle>
          <a:p>
            <a:endParaRPr lang="en-US"/>
          </a:p>
        </p:txBody>
      </p:sp>
      <p:sp>
        <p:nvSpPr>
          <p:cNvPr id="3" name="Date Placeholder 2"/>
          <p:cNvSpPr>
            <a:spLocks noGrp="1"/>
          </p:cNvSpPr>
          <p:nvPr>
            <p:ph type="dt" sz="quarter" idx="1"/>
          </p:nvPr>
        </p:nvSpPr>
        <p:spPr>
          <a:xfrm>
            <a:off x="3970735" y="0"/>
            <a:ext cx="3038145" cy="464206"/>
          </a:xfrm>
          <a:prstGeom prst="rect">
            <a:avLst/>
          </a:prstGeom>
        </p:spPr>
        <p:txBody>
          <a:bodyPr vert="horz" lIns="87172" tIns="43586" rIns="87172" bIns="43586" rtlCol="0"/>
          <a:lstStyle>
            <a:lvl1pPr algn="r">
              <a:defRPr sz="1100"/>
            </a:lvl1pPr>
          </a:lstStyle>
          <a:p>
            <a:fld id="{EA0AB4F4-DC06-4C56-9903-A37BAD7F5659}" type="datetimeFigureOut">
              <a:rPr lang="en-US" smtClean="0"/>
              <a:pPr/>
              <a:t>2/17/2022</a:t>
            </a:fld>
            <a:endParaRPr lang="en-US"/>
          </a:p>
        </p:txBody>
      </p:sp>
      <p:sp>
        <p:nvSpPr>
          <p:cNvPr id="4" name="Footer Placeholder 3"/>
          <p:cNvSpPr>
            <a:spLocks noGrp="1"/>
          </p:cNvSpPr>
          <p:nvPr>
            <p:ph type="ftr" sz="quarter" idx="2"/>
          </p:nvPr>
        </p:nvSpPr>
        <p:spPr>
          <a:xfrm>
            <a:off x="0" y="8830658"/>
            <a:ext cx="3038145" cy="464206"/>
          </a:xfrm>
          <a:prstGeom prst="rect">
            <a:avLst/>
          </a:prstGeom>
        </p:spPr>
        <p:txBody>
          <a:bodyPr vert="horz" lIns="87172" tIns="43586" rIns="87172" bIns="43586" rtlCol="0" anchor="b"/>
          <a:lstStyle>
            <a:lvl1pPr algn="l">
              <a:defRPr sz="1100"/>
            </a:lvl1pPr>
          </a:lstStyle>
          <a:p>
            <a:endParaRPr lang="en-US"/>
          </a:p>
        </p:txBody>
      </p:sp>
      <p:sp>
        <p:nvSpPr>
          <p:cNvPr id="5" name="Slide Number Placeholder 4"/>
          <p:cNvSpPr>
            <a:spLocks noGrp="1"/>
          </p:cNvSpPr>
          <p:nvPr>
            <p:ph type="sldNum" sz="quarter" idx="3"/>
          </p:nvPr>
        </p:nvSpPr>
        <p:spPr>
          <a:xfrm>
            <a:off x="3970735" y="8830658"/>
            <a:ext cx="3038145" cy="464206"/>
          </a:xfrm>
          <a:prstGeom prst="rect">
            <a:avLst/>
          </a:prstGeom>
        </p:spPr>
        <p:txBody>
          <a:bodyPr vert="horz" lIns="87172" tIns="43586" rIns="87172" bIns="43586" rtlCol="0" anchor="b"/>
          <a:lstStyle>
            <a:lvl1pPr algn="r">
              <a:defRPr sz="1100"/>
            </a:lvl1pPr>
          </a:lstStyle>
          <a:p>
            <a:fld id="{2ABD23BE-4C1F-48F6-9AC3-3CCA7731BDD8}" type="slidenum">
              <a:rPr lang="en-US" smtClean="0"/>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145" cy="464206"/>
          </a:xfrm>
          <a:prstGeom prst="rect">
            <a:avLst/>
          </a:prstGeom>
        </p:spPr>
        <p:txBody>
          <a:bodyPr vert="horz" lIns="92150" tIns="46076" rIns="92150" bIns="46076"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970735" y="0"/>
            <a:ext cx="3038145" cy="464206"/>
          </a:xfrm>
          <a:prstGeom prst="rect">
            <a:avLst/>
          </a:prstGeom>
        </p:spPr>
        <p:txBody>
          <a:bodyPr vert="horz" lIns="92150" tIns="46076" rIns="92150" bIns="46076" rtlCol="0"/>
          <a:lstStyle>
            <a:lvl1pPr algn="r" fontAlgn="auto">
              <a:spcBef>
                <a:spcPts val="0"/>
              </a:spcBef>
              <a:spcAft>
                <a:spcPts val="0"/>
              </a:spcAft>
              <a:defRPr sz="1200">
                <a:latin typeface="+mn-lt"/>
                <a:cs typeface="+mn-cs"/>
              </a:defRPr>
            </a:lvl1pPr>
          </a:lstStyle>
          <a:p>
            <a:pPr>
              <a:defRPr/>
            </a:pPr>
            <a:fld id="{54BB5DCE-AD12-437A-8D7B-E95D3D089D14}" type="datetimeFigureOut">
              <a:rPr lang="en-US"/>
              <a:pPr>
                <a:defRPr/>
              </a:pPr>
              <a:t>2/17/2022</a:t>
            </a:fld>
            <a:endParaRPr lang="en-US"/>
          </a:p>
        </p:txBody>
      </p:sp>
      <p:sp>
        <p:nvSpPr>
          <p:cNvPr id="4" name="Slide Image Placeholder 3"/>
          <p:cNvSpPr>
            <a:spLocks noGrp="1" noRot="1" noChangeAspect="1"/>
          </p:cNvSpPr>
          <p:nvPr>
            <p:ph type="sldImg" idx="2"/>
          </p:nvPr>
        </p:nvSpPr>
        <p:spPr>
          <a:xfrm>
            <a:off x="1182688" y="698500"/>
            <a:ext cx="4645025" cy="3484563"/>
          </a:xfrm>
          <a:prstGeom prst="rect">
            <a:avLst/>
          </a:prstGeom>
          <a:noFill/>
          <a:ln w="12700">
            <a:solidFill>
              <a:prstClr val="black"/>
            </a:solidFill>
          </a:ln>
        </p:spPr>
        <p:txBody>
          <a:bodyPr vert="horz" lIns="92150" tIns="46076" rIns="92150" bIns="46076" rtlCol="0" anchor="ctr"/>
          <a:lstStyle/>
          <a:p>
            <a:pPr lvl="0"/>
            <a:endParaRPr lang="en-US" noProof="0"/>
          </a:p>
        </p:txBody>
      </p:sp>
      <p:sp>
        <p:nvSpPr>
          <p:cNvPr id="5" name="Notes Placeholder 4"/>
          <p:cNvSpPr>
            <a:spLocks noGrp="1"/>
          </p:cNvSpPr>
          <p:nvPr>
            <p:ph type="body" sz="quarter" idx="3"/>
          </p:nvPr>
        </p:nvSpPr>
        <p:spPr>
          <a:xfrm>
            <a:off x="701344" y="4416099"/>
            <a:ext cx="5607712" cy="4182457"/>
          </a:xfrm>
          <a:prstGeom prst="rect">
            <a:avLst/>
          </a:prstGeom>
        </p:spPr>
        <p:txBody>
          <a:bodyPr vert="horz" lIns="92150" tIns="46076" rIns="92150" bIns="46076"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30658"/>
            <a:ext cx="3038145" cy="464206"/>
          </a:xfrm>
          <a:prstGeom prst="rect">
            <a:avLst/>
          </a:prstGeom>
        </p:spPr>
        <p:txBody>
          <a:bodyPr vert="horz" lIns="92150" tIns="46076" rIns="92150" bIns="46076"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0735" y="8830658"/>
            <a:ext cx="3038145" cy="464206"/>
          </a:xfrm>
          <a:prstGeom prst="rect">
            <a:avLst/>
          </a:prstGeom>
        </p:spPr>
        <p:txBody>
          <a:bodyPr vert="horz" lIns="92150" tIns="46076" rIns="92150" bIns="46076" rtlCol="0" anchor="b"/>
          <a:lstStyle>
            <a:lvl1pPr algn="r" fontAlgn="auto">
              <a:spcBef>
                <a:spcPts val="0"/>
              </a:spcBef>
              <a:spcAft>
                <a:spcPts val="0"/>
              </a:spcAft>
              <a:defRPr sz="1200">
                <a:latin typeface="+mn-lt"/>
                <a:cs typeface="+mn-cs"/>
              </a:defRPr>
            </a:lvl1pPr>
          </a:lstStyle>
          <a:p>
            <a:pPr>
              <a:defRPr/>
            </a:pPr>
            <a:fld id="{CC2CF046-5204-46A3-BAB4-C10E62BE1D41}"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baseline="0" dirty="0"/>
          </a:p>
          <a:p>
            <a:endParaRPr lang="en-US" baseline="0" dirty="0"/>
          </a:p>
          <a:p>
            <a:endParaRPr lang="en-US" baseline="0" dirty="0"/>
          </a:p>
        </p:txBody>
      </p:sp>
      <p:sp>
        <p:nvSpPr>
          <p:cNvPr id="4" name="Slide Number Placeholder 3"/>
          <p:cNvSpPr>
            <a:spLocks noGrp="1"/>
          </p:cNvSpPr>
          <p:nvPr>
            <p:ph type="sldNum" sz="quarter" idx="5"/>
          </p:nvPr>
        </p:nvSpPr>
        <p:spPr/>
        <p:txBody>
          <a:bodyPr/>
          <a:lstStyle/>
          <a:p>
            <a:pPr>
              <a:defRPr/>
            </a:pPr>
            <a:fld id="{5D95ACCF-7203-4695-9C96-0972C64291B7}" type="slidenum">
              <a:rPr lang="en-US" smtClean="0"/>
              <a:pPr>
                <a:defRPr/>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Linkage between information of multiple loci:</a:t>
            </a:r>
          </a:p>
          <a:p>
            <a:r>
              <a:rPr lang="en-US" dirty="0"/>
              <a:t>Suppose suspect genotype matches the major contribution of locus 1 – evidence suspect contributed - and matches the minor contribution of locus 2 – also evidence suspect contributed. But combined they may well amount to evidence suspect did </a:t>
            </a:r>
            <a:r>
              <a:rPr lang="en-US" i="1" dirty="0"/>
              <a:t>not</a:t>
            </a:r>
            <a:r>
              <a:rPr lang="en-US" i="0" dirty="0"/>
              <a:t> contribute.</a:t>
            </a:r>
            <a:endParaRPr lang="en-US" dirty="0"/>
          </a:p>
          <a:p>
            <a:endParaRPr lang="en-US" dirty="0"/>
          </a:p>
          <a:p>
            <a:r>
              <a:rPr lang="en-US" dirty="0"/>
              <a:t>Hence unlike in the olden days, when binary mixture models unaware of heights meant it was correct to evaluate each locus independently then multiply their LRs, we now need to consider the loci all at once. Per locus there are a small number – perhaps 10 -- of genotype combinations to consider; instantaneous to calculate by computer. But if all loci must be considered as a unit, computation time is exponential with the number of loci. Unthinkably slow.</a:t>
            </a:r>
          </a:p>
        </p:txBody>
      </p:sp>
      <p:sp>
        <p:nvSpPr>
          <p:cNvPr id="4" name="Slide Number Placeholder 3"/>
          <p:cNvSpPr>
            <a:spLocks noGrp="1"/>
          </p:cNvSpPr>
          <p:nvPr>
            <p:ph type="sldNum" sz="quarter" idx="5"/>
          </p:nvPr>
        </p:nvSpPr>
        <p:spPr/>
        <p:txBody>
          <a:bodyPr/>
          <a:lstStyle/>
          <a:p>
            <a:pPr>
              <a:defRPr/>
            </a:pPr>
            <a:fld id="{CC2CF046-5204-46A3-BAB4-C10E62BE1D41}" type="slidenum">
              <a:rPr lang="en-US" smtClean="0"/>
              <a:pPr>
                <a:defRPr/>
              </a:pPr>
              <a:t>3</a:t>
            </a:fld>
            <a:endParaRPr lang="en-US"/>
          </a:p>
        </p:txBody>
      </p:sp>
    </p:spTree>
    <p:extLst>
      <p:ext uri="{BB962C8B-B14F-4D97-AF65-F5344CB8AC3E}">
        <p14:creationId xmlns:p14="http://schemas.microsoft.com/office/powerpoint/2010/main" val="20672829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CC2CF046-5204-46A3-BAB4-C10E62BE1D41}" type="slidenum">
              <a:rPr lang="en-US" smtClean="0"/>
              <a:pPr>
                <a:defRPr/>
              </a:pPr>
              <a:t>4</a:t>
            </a:fld>
            <a:endParaRPr lang="en-US"/>
          </a:p>
        </p:txBody>
      </p:sp>
    </p:spTree>
    <p:extLst>
      <p:ext uri="{BB962C8B-B14F-4D97-AF65-F5344CB8AC3E}">
        <p14:creationId xmlns:p14="http://schemas.microsoft.com/office/powerpoint/2010/main" val="9364881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X-axis is the precision, i.e. ratio of high-side to low-side estimates. Computation continues until the red and green arrows poke the target (“Stop!”) precision. Remarkably, extensions of the two arrow shafts -- least-squares fits to the low- and high-side calculations so far (dots) -- converge to the same “predicted likelihood” value at X=1. </a:t>
            </a:r>
          </a:p>
          <a:p>
            <a:endParaRPr lang="en-US" dirty="0"/>
          </a:p>
          <a:p>
            <a:r>
              <a:rPr lang="en-US" dirty="0"/>
              <a:t>In practice precision is considerably better than target precision.</a:t>
            </a:r>
          </a:p>
        </p:txBody>
      </p:sp>
      <p:sp>
        <p:nvSpPr>
          <p:cNvPr id="4" name="Slide Number Placeholder 3"/>
          <p:cNvSpPr>
            <a:spLocks noGrp="1"/>
          </p:cNvSpPr>
          <p:nvPr>
            <p:ph type="sldNum" sz="quarter" idx="5"/>
          </p:nvPr>
        </p:nvSpPr>
        <p:spPr/>
        <p:txBody>
          <a:bodyPr/>
          <a:lstStyle/>
          <a:p>
            <a:pPr>
              <a:defRPr/>
            </a:pPr>
            <a:fld id="{CC2CF046-5204-46A3-BAB4-C10E62BE1D41}" type="slidenum">
              <a:rPr lang="en-US" smtClean="0"/>
              <a:pPr>
                <a:defRPr/>
              </a:pPr>
              <a:t>6</a:t>
            </a:fld>
            <a:endParaRPr lang="en-US"/>
          </a:p>
        </p:txBody>
      </p:sp>
    </p:spTree>
    <p:extLst>
      <p:ext uri="{BB962C8B-B14F-4D97-AF65-F5344CB8AC3E}">
        <p14:creationId xmlns:p14="http://schemas.microsoft.com/office/powerpoint/2010/main" val="42560563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CC2CF046-5204-46A3-BAB4-C10E62BE1D41}" type="slidenum">
              <a:rPr lang="en-US" smtClean="0"/>
              <a:pPr>
                <a:defRPr/>
              </a:pPr>
              <a:t>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C0D7FFDD-BD30-4C77-959C-198CCC10F315}" type="datetime1">
              <a:rPr lang="en-US"/>
              <a:pPr>
                <a:defRPr/>
              </a:pPr>
              <a:t>2/17/2022</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RMNE logic?</a:t>
            </a:r>
          </a:p>
        </p:txBody>
      </p:sp>
      <p:sp>
        <p:nvSpPr>
          <p:cNvPr id="6" name="Slide Number Placeholder 5"/>
          <p:cNvSpPr>
            <a:spLocks noGrp="1"/>
          </p:cNvSpPr>
          <p:nvPr>
            <p:ph type="sldNum" sz="quarter" idx="12"/>
          </p:nvPr>
        </p:nvSpPr>
        <p:spPr/>
        <p:txBody>
          <a:bodyPr/>
          <a:lstStyle>
            <a:lvl1pPr>
              <a:defRPr/>
            </a:lvl1pPr>
          </a:lstStyle>
          <a:p>
            <a:pPr>
              <a:defRPr/>
            </a:pPr>
            <a:fld id="{68F46790-80A0-4ABF-9A54-799510AEFBD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8DDC72E-115C-43AD-9CA9-E55958B895D2}" type="datetime1">
              <a:rPr lang="en-US"/>
              <a:pPr>
                <a:defRPr/>
              </a:pPr>
              <a:t>2/17/2022</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RMNE logic?</a:t>
            </a:r>
          </a:p>
        </p:txBody>
      </p:sp>
      <p:sp>
        <p:nvSpPr>
          <p:cNvPr id="6" name="Slide Number Placeholder 5"/>
          <p:cNvSpPr>
            <a:spLocks noGrp="1"/>
          </p:cNvSpPr>
          <p:nvPr>
            <p:ph type="sldNum" sz="quarter" idx="12"/>
          </p:nvPr>
        </p:nvSpPr>
        <p:spPr/>
        <p:txBody>
          <a:bodyPr/>
          <a:lstStyle>
            <a:lvl1pPr>
              <a:defRPr/>
            </a:lvl1pPr>
          </a:lstStyle>
          <a:p>
            <a:pPr>
              <a:defRPr/>
            </a:pPr>
            <a:fld id="{1CC3AB09-FCA7-4BB0-83BC-2547AD983F3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D786E9C-E7B2-49BB-A927-701B178135A5}" type="datetime1">
              <a:rPr lang="en-US"/>
              <a:pPr>
                <a:defRPr/>
              </a:pPr>
              <a:t>2/17/2022</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RMNE logic?</a:t>
            </a:r>
          </a:p>
        </p:txBody>
      </p:sp>
      <p:sp>
        <p:nvSpPr>
          <p:cNvPr id="6" name="Slide Number Placeholder 5"/>
          <p:cNvSpPr>
            <a:spLocks noGrp="1"/>
          </p:cNvSpPr>
          <p:nvPr>
            <p:ph type="sldNum" sz="quarter" idx="12"/>
          </p:nvPr>
        </p:nvSpPr>
        <p:spPr/>
        <p:txBody>
          <a:bodyPr/>
          <a:lstStyle>
            <a:lvl1pPr>
              <a:defRPr/>
            </a:lvl1pPr>
          </a:lstStyle>
          <a:p>
            <a:pPr>
              <a:defRPr/>
            </a:pPr>
            <a:fld id="{2D4332FA-9A54-43B7-9426-43966700B84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A53463B-F2F7-49F6-B1D8-4AC014E05526}" type="datetime1">
              <a:rPr lang="en-US"/>
              <a:pPr>
                <a:defRPr/>
              </a:pPr>
              <a:t>2/17/2022</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dirty="0"/>
              <a:t>Mixture Solution</a:t>
            </a:r>
          </a:p>
        </p:txBody>
      </p:sp>
      <p:sp>
        <p:nvSpPr>
          <p:cNvPr id="6" name="Slide Number Placeholder 5"/>
          <p:cNvSpPr>
            <a:spLocks noGrp="1"/>
          </p:cNvSpPr>
          <p:nvPr>
            <p:ph type="sldNum" sz="quarter" idx="12"/>
          </p:nvPr>
        </p:nvSpPr>
        <p:spPr/>
        <p:txBody>
          <a:bodyPr/>
          <a:lstStyle>
            <a:lvl1pPr>
              <a:defRPr/>
            </a:lvl1pPr>
          </a:lstStyle>
          <a:p>
            <a:pPr>
              <a:defRPr/>
            </a:pPr>
            <a:fld id="{E82B1306-92D8-4297-A618-1FAE7B4D178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951A297F-4557-45C2-A2D2-DEAAE1E6B7D5}" type="datetime1">
              <a:rPr lang="en-US"/>
              <a:pPr>
                <a:defRPr/>
              </a:pPr>
              <a:t>2/17/2022</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RMNE logic?</a:t>
            </a:r>
          </a:p>
        </p:txBody>
      </p:sp>
      <p:sp>
        <p:nvSpPr>
          <p:cNvPr id="6" name="Slide Number Placeholder 5"/>
          <p:cNvSpPr>
            <a:spLocks noGrp="1"/>
          </p:cNvSpPr>
          <p:nvPr>
            <p:ph type="sldNum" sz="quarter" idx="12"/>
          </p:nvPr>
        </p:nvSpPr>
        <p:spPr/>
        <p:txBody>
          <a:bodyPr/>
          <a:lstStyle>
            <a:lvl1pPr>
              <a:defRPr/>
            </a:lvl1pPr>
          </a:lstStyle>
          <a:p>
            <a:pPr>
              <a:defRPr/>
            </a:pPr>
            <a:fld id="{6CF10089-43F9-4167-A05E-EC52AB95EEA7}"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A7F76613-78EA-471A-926B-71F1A0A80B86}" type="datetime1">
              <a:rPr lang="en-US"/>
              <a:pPr>
                <a:defRPr/>
              </a:pPr>
              <a:t>2/17/2022</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RMNE logic?</a:t>
            </a:r>
          </a:p>
        </p:txBody>
      </p:sp>
      <p:sp>
        <p:nvSpPr>
          <p:cNvPr id="7" name="Slide Number Placeholder 5"/>
          <p:cNvSpPr>
            <a:spLocks noGrp="1"/>
          </p:cNvSpPr>
          <p:nvPr>
            <p:ph type="sldNum" sz="quarter" idx="12"/>
          </p:nvPr>
        </p:nvSpPr>
        <p:spPr/>
        <p:txBody>
          <a:bodyPr/>
          <a:lstStyle>
            <a:lvl1pPr>
              <a:defRPr/>
            </a:lvl1pPr>
          </a:lstStyle>
          <a:p>
            <a:pPr>
              <a:defRPr/>
            </a:pPr>
            <a:fld id="{911B5ACF-0815-42B2-9436-5958A5A14E87}"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36D3D479-0118-4F32-B77B-FB7D668FEEE4}" type="datetime1">
              <a:rPr lang="en-US"/>
              <a:pPr>
                <a:defRPr/>
              </a:pPr>
              <a:t>2/17/2022</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a:t>RMNE logic?</a:t>
            </a:r>
          </a:p>
        </p:txBody>
      </p:sp>
      <p:sp>
        <p:nvSpPr>
          <p:cNvPr id="9" name="Slide Number Placeholder 5"/>
          <p:cNvSpPr>
            <a:spLocks noGrp="1"/>
          </p:cNvSpPr>
          <p:nvPr>
            <p:ph type="sldNum" sz="quarter" idx="12"/>
          </p:nvPr>
        </p:nvSpPr>
        <p:spPr/>
        <p:txBody>
          <a:bodyPr/>
          <a:lstStyle>
            <a:lvl1pPr>
              <a:defRPr/>
            </a:lvl1pPr>
          </a:lstStyle>
          <a:p>
            <a:pPr>
              <a:defRPr/>
            </a:pPr>
            <a:fld id="{6D81F7CB-49E9-41ED-9E25-6AD9D34E4798}"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8937700C-0813-434E-B5A9-08CFA5F5C92E}" type="datetime1">
              <a:rPr lang="en-US"/>
              <a:pPr>
                <a:defRPr/>
              </a:pPr>
              <a:t>2/17/2022</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a:t>RMNE logic?</a:t>
            </a:r>
          </a:p>
        </p:txBody>
      </p:sp>
      <p:sp>
        <p:nvSpPr>
          <p:cNvPr id="5" name="Slide Number Placeholder 5"/>
          <p:cNvSpPr>
            <a:spLocks noGrp="1"/>
          </p:cNvSpPr>
          <p:nvPr>
            <p:ph type="sldNum" sz="quarter" idx="12"/>
          </p:nvPr>
        </p:nvSpPr>
        <p:spPr/>
        <p:txBody>
          <a:bodyPr/>
          <a:lstStyle>
            <a:lvl1pPr>
              <a:defRPr/>
            </a:lvl1pPr>
          </a:lstStyle>
          <a:p>
            <a:pPr>
              <a:defRPr/>
            </a:pPr>
            <a:fld id="{FAE9C324-14BE-46B1-8C6B-E31F1717A3B7}"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398C3DB-DCB6-4757-8B8B-88DCB92B37F2}" type="datetime1">
              <a:rPr lang="en-US"/>
              <a:pPr>
                <a:defRPr/>
              </a:pPr>
              <a:t>2/17/2022</a:t>
            </a:fld>
            <a:endParaRPr lang="en-US"/>
          </a:p>
        </p:txBody>
      </p:sp>
      <p:sp>
        <p:nvSpPr>
          <p:cNvPr id="3" name="Footer Placeholder 4"/>
          <p:cNvSpPr>
            <a:spLocks noGrp="1"/>
          </p:cNvSpPr>
          <p:nvPr>
            <p:ph type="ftr" sz="quarter" idx="11"/>
          </p:nvPr>
        </p:nvSpPr>
        <p:spPr/>
        <p:txBody>
          <a:bodyPr/>
          <a:lstStyle>
            <a:lvl1pPr>
              <a:defRPr/>
            </a:lvl1pPr>
          </a:lstStyle>
          <a:p>
            <a:pPr>
              <a:defRPr/>
            </a:pPr>
            <a:r>
              <a:rPr lang="en-US"/>
              <a:t>RMNE logic?</a:t>
            </a:r>
          </a:p>
        </p:txBody>
      </p:sp>
      <p:sp>
        <p:nvSpPr>
          <p:cNvPr id="4" name="Slide Number Placeholder 5"/>
          <p:cNvSpPr>
            <a:spLocks noGrp="1"/>
          </p:cNvSpPr>
          <p:nvPr>
            <p:ph type="sldNum" sz="quarter" idx="12"/>
          </p:nvPr>
        </p:nvSpPr>
        <p:spPr/>
        <p:txBody>
          <a:bodyPr/>
          <a:lstStyle>
            <a:lvl1pPr>
              <a:defRPr/>
            </a:lvl1pPr>
          </a:lstStyle>
          <a:p>
            <a:pPr>
              <a:defRPr/>
            </a:pPr>
            <a:fld id="{C780D58B-7A6A-4A81-AE3A-0554AE5C76E2}"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66E1700-32E7-4086-AEA7-C729C03E4349}" type="datetime1">
              <a:rPr lang="en-US"/>
              <a:pPr>
                <a:defRPr/>
              </a:pPr>
              <a:t>2/17/2022</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RMNE logic?</a:t>
            </a:r>
          </a:p>
        </p:txBody>
      </p:sp>
      <p:sp>
        <p:nvSpPr>
          <p:cNvPr id="7" name="Slide Number Placeholder 5"/>
          <p:cNvSpPr>
            <a:spLocks noGrp="1"/>
          </p:cNvSpPr>
          <p:nvPr>
            <p:ph type="sldNum" sz="quarter" idx="12"/>
          </p:nvPr>
        </p:nvSpPr>
        <p:spPr/>
        <p:txBody>
          <a:bodyPr/>
          <a:lstStyle>
            <a:lvl1pPr>
              <a:defRPr/>
            </a:lvl1pPr>
          </a:lstStyle>
          <a:p>
            <a:pPr>
              <a:defRPr/>
            </a:pPr>
            <a:fld id="{0DDADC72-46EE-4548-B23F-02AC849EF40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A30EFCD-8556-483A-80DB-D17B03187D9D}" type="datetime1">
              <a:rPr lang="en-US"/>
              <a:pPr>
                <a:defRPr/>
              </a:pPr>
              <a:t>2/17/2022</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RMNE logic?</a:t>
            </a:r>
          </a:p>
        </p:txBody>
      </p:sp>
      <p:sp>
        <p:nvSpPr>
          <p:cNvPr id="7" name="Slide Number Placeholder 5"/>
          <p:cNvSpPr>
            <a:spLocks noGrp="1"/>
          </p:cNvSpPr>
          <p:nvPr>
            <p:ph type="sldNum" sz="quarter" idx="12"/>
          </p:nvPr>
        </p:nvSpPr>
        <p:spPr/>
        <p:txBody>
          <a:bodyPr/>
          <a:lstStyle>
            <a:lvl1pPr>
              <a:defRPr/>
            </a:lvl1pPr>
          </a:lstStyle>
          <a:p>
            <a:pPr>
              <a:defRPr/>
            </a:pPr>
            <a:fld id="{CCC69AA6-AD96-48E3-B916-C396C52B794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3C95CB6C-48A9-4AEA-B69D-EE92135F3160}" type="datetime1">
              <a:rPr lang="en-US"/>
              <a:pPr>
                <a:defRPr/>
              </a:pPr>
              <a:t>2/17/2022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r>
              <a:rPr lang="en-US"/>
              <a:t>RMNE logic?</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CE76AC6-3FED-4B41-B437-179AA5E13FA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charles@dna-view.com" TargetMode="External"/><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hyperlink" Target="http://dna-view.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dna-view.co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457200" y="768096"/>
            <a:ext cx="8229600" cy="2622804"/>
          </a:xfrm>
        </p:spPr>
        <p:txBody>
          <a:bodyPr/>
          <a:lstStyle/>
          <a:p>
            <a:pPr eaLnBrk="1" hangingPunct="1"/>
            <a:r>
              <a:rPr lang="en-US" sz="3600" b="1" dirty="0">
                <a:latin typeface="Palatino Linotype" pitchFamily="18" charset="0"/>
              </a:rPr>
              <a:t>Mixture Solution development:</a:t>
            </a:r>
            <a:br>
              <a:rPr lang="en-US" b="1" dirty="0">
                <a:latin typeface="Palatino Linotype" pitchFamily="18" charset="0"/>
              </a:rPr>
            </a:br>
            <a:r>
              <a:rPr lang="en-US" sz="3200" b="1" dirty="0">
                <a:latin typeface="Palatino Linotype" pitchFamily="18" charset="0"/>
              </a:rPr>
              <a:t>Some hard problems with easy solutions</a:t>
            </a:r>
            <a:br>
              <a:rPr lang="en-US" sz="3200" b="1" dirty="0">
                <a:latin typeface="Palatino Linotype" pitchFamily="18" charset="0"/>
              </a:rPr>
            </a:br>
            <a:endParaRPr lang="en-US" sz="4000" dirty="0">
              <a:latin typeface="Palatino Linotype" pitchFamily="18" charset="0"/>
            </a:endParaRPr>
          </a:p>
        </p:txBody>
      </p:sp>
      <p:sp>
        <p:nvSpPr>
          <p:cNvPr id="5" name="Date Placeholder 4"/>
          <p:cNvSpPr>
            <a:spLocks noGrp="1"/>
          </p:cNvSpPr>
          <p:nvPr>
            <p:ph type="dt" sz="half" idx="10"/>
          </p:nvPr>
        </p:nvSpPr>
        <p:spPr/>
        <p:txBody>
          <a:bodyPr/>
          <a:lstStyle/>
          <a:p>
            <a:pPr>
              <a:defRPr/>
            </a:pPr>
            <a:fld id="{E9667135-A9A8-4137-869C-AA492EA29856}" type="datetime1">
              <a:rPr lang="en-US"/>
              <a:pPr>
                <a:defRPr/>
              </a:pPr>
              <a:t>2/17/2022</a:t>
            </a:fld>
            <a:endParaRPr lang="en-US"/>
          </a:p>
        </p:txBody>
      </p:sp>
      <p:sp>
        <p:nvSpPr>
          <p:cNvPr id="8" name="TextBox 3"/>
          <p:cNvSpPr txBox="1">
            <a:spLocks noChangeArrowheads="1"/>
          </p:cNvSpPr>
          <p:nvPr/>
        </p:nvSpPr>
        <p:spPr bwMode="auto">
          <a:xfrm>
            <a:off x="609600" y="4386740"/>
            <a:ext cx="4973782" cy="1938992"/>
          </a:xfrm>
          <a:prstGeom prst="rect">
            <a:avLst/>
          </a:prstGeom>
          <a:noFill/>
          <a:ln w="9525">
            <a:noFill/>
            <a:miter lim="800000"/>
            <a:headEnd/>
            <a:tailEnd/>
          </a:ln>
        </p:spPr>
        <p:txBody>
          <a:bodyPr wrap="square">
            <a:spAutoFit/>
          </a:bodyPr>
          <a:lstStyle/>
          <a:p>
            <a:r>
              <a:rPr lang="en-US" sz="2000" b="1" dirty="0">
                <a:solidFill>
                  <a:schemeClr val="tx2">
                    <a:lumMod val="75000"/>
                  </a:schemeClr>
                </a:solidFill>
                <a:latin typeface="Times New Roman" pitchFamily="18" charset="0"/>
                <a:cs typeface="Times New Roman" pitchFamily="18" charset="0"/>
              </a:rPr>
              <a:t>Charles Brenner, Ph.D.</a:t>
            </a:r>
          </a:p>
          <a:p>
            <a:r>
              <a:rPr lang="en-US" sz="2000" dirty="0">
                <a:latin typeface="Times New Roman" pitchFamily="18" charset="0"/>
                <a:cs typeface="Times New Roman" pitchFamily="18" charset="0"/>
              </a:rPr>
              <a:t>Purveyor of forensic mathematics</a:t>
            </a:r>
          </a:p>
          <a:p>
            <a:r>
              <a:rPr lang="en-US" sz="2000" b="1" dirty="0">
                <a:solidFill>
                  <a:schemeClr val="tx2">
                    <a:lumMod val="75000"/>
                  </a:schemeClr>
                </a:solidFill>
                <a:latin typeface="Times New Roman" pitchFamily="18" charset="0"/>
                <a:cs typeface="Times New Roman" pitchFamily="18" charset="0"/>
              </a:rPr>
              <a:t>DNA∙VIEW®</a:t>
            </a:r>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Senior Fellow, UC Berkeley Human Rights</a:t>
            </a:r>
          </a:p>
          <a:p>
            <a:r>
              <a:rPr lang="en-US" sz="2000" dirty="0">
                <a:latin typeface="Times New Roman" pitchFamily="18" charset="0"/>
                <a:cs typeface="Times New Roman" pitchFamily="18" charset="0"/>
                <a:hlinkClick r:id="rId3"/>
              </a:rPr>
              <a:t>charles@dna-view.com</a:t>
            </a:r>
            <a:r>
              <a:rPr lang="en-US" sz="2000" dirty="0">
                <a:latin typeface="Times New Roman" pitchFamily="18" charset="0"/>
                <a:cs typeface="Times New Roman" pitchFamily="18" charset="0"/>
              </a:rPr>
              <a:t>	</a:t>
            </a:r>
          </a:p>
          <a:p>
            <a:r>
              <a:rPr lang="en-US" sz="2000" dirty="0">
                <a:latin typeface="Times New Roman" pitchFamily="18" charset="0"/>
                <a:cs typeface="Times New Roman" pitchFamily="18" charset="0"/>
                <a:hlinkClick r:id="rId4"/>
              </a:rPr>
              <a:t>http://dna-view.com</a:t>
            </a:r>
            <a:r>
              <a:rPr lang="en-US" sz="2000" dirty="0">
                <a:latin typeface="Times New Roman" pitchFamily="18" charset="0"/>
                <a:cs typeface="Times New Roman" pitchFamily="18" charset="0"/>
              </a:rPr>
              <a:t> </a:t>
            </a:r>
            <a:endParaRPr lang="en-US" sz="2000" b="1" dirty="0">
              <a:solidFill>
                <a:schemeClr val="accent2">
                  <a:lumMod val="50000"/>
                </a:schemeClr>
              </a:solidFill>
              <a:latin typeface="Times New Roman" pitchFamily="18" charset="0"/>
              <a:cs typeface="Times New Roman" pitchFamily="18" charset="0"/>
            </a:endParaRPr>
          </a:p>
        </p:txBody>
      </p:sp>
      <p:sp>
        <p:nvSpPr>
          <p:cNvPr id="6" name="TextBox 5"/>
          <p:cNvSpPr txBox="1"/>
          <p:nvPr/>
        </p:nvSpPr>
        <p:spPr>
          <a:xfrm>
            <a:off x="5851525" y="4854102"/>
            <a:ext cx="2575105" cy="307777"/>
          </a:xfrm>
          <a:prstGeom prst="rect">
            <a:avLst/>
          </a:prstGeom>
          <a:noFill/>
        </p:spPr>
        <p:txBody>
          <a:bodyPr wrap="square" rtlCol="0">
            <a:spAutoFit/>
          </a:bodyPr>
          <a:lstStyle/>
          <a:p>
            <a:r>
              <a:rPr lang="en-US" sz="1400" dirty="0"/>
              <a:t>2022 </a:t>
            </a:r>
            <a:r>
              <a:rPr lang="en-US" sz="1400" dirty="0" err="1"/>
              <a:t>Spurenwork</a:t>
            </a:r>
            <a:r>
              <a:rPr lang="en-US" sz="1400" dirty="0"/>
              <a:t>, Feb 17</a:t>
            </a:r>
          </a:p>
        </p:txBody>
      </p:sp>
    </p:spTree>
  </p:cSld>
  <p:clrMapOvr>
    <a:masterClrMapping/>
  </p:clrMapOvr>
  <p:transition advTm="22854"/>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4F628CD-058E-4489-8C03-E31D263A3885}"/>
              </a:ext>
            </a:extLst>
          </p:cNvPr>
          <p:cNvSpPr>
            <a:spLocks noGrp="1"/>
          </p:cNvSpPr>
          <p:nvPr>
            <p:ph type="title"/>
          </p:nvPr>
        </p:nvSpPr>
        <p:spPr/>
        <p:txBody>
          <a:bodyPr/>
          <a:lstStyle/>
          <a:p>
            <a:r>
              <a:rPr lang="en-US" dirty="0"/>
              <a:t>My initial concepts</a:t>
            </a:r>
          </a:p>
        </p:txBody>
      </p:sp>
      <p:sp>
        <p:nvSpPr>
          <p:cNvPr id="6" name="Content Placeholder 5">
            <a:extLst>
              <a:ext uri="{FF2B5EF4-FFF2-40B4-BE49-F238E27FC236}">
                <a16:creationId xmlns:a16="http://schemas.microsoft.com/office/drawing/2014/main" id="{F14710E3-742A-48B9-B835-C0B117D5FCE9}"/>
              </a:ext>
            </a:extLst>
          </p:cNvPr>
          <p:cNvSpPr>
            <a:spLocks noGrp="1"/>
          </p:cNvSpPr>
          <p:nvPr>
            <p:ph idx="1"/>
          </p:nvPr>
        </p:nvSpPr>
        <p:spPr/>
        <p:txBody>
          <a:bodyPr/>
          <a:lstStyle/>
          <a:p>
            <a:r>
              <a:rPr lang="en-US" dirty="0"/>
              <a:t>Mathematically sound and simple</a:t>
            </a:r>
          </a:p>
          <a:p>
            <a:r>
              <a:rPr lang="en-US" dirty="0"/>
              <a:t>Important problems</a:t>
            </a:r>
          </a:p>
          <a:p>
            <a:pPr lvl="1"/>
            <a:r>
              <a:rPr lang="en-US" dirty="0"/>
              <a:t>Must solve the problem of locus linkage.</a:t>
            </a:r>
          </a:p>
          <a:p>
            <a:pPr lvl="1"/>
            <a:r>
              <a:rPr lang="en-US" dirty="0"/>
              <a:t>Can solve “how many contributors”</a:t>
            </a:r>
          </a:p>
        </p:txBody>
      </p:sp>
      <p:sp>
        <p:nvSpPr>
          <p:cNvPr id="4" name="Date Placeholder 3">
            <a:extLst>
              <a:ext uri="{FF2B5EF4-FFF2-40B4-BE49-F238E27FC236}">
                <a16:creationId xmlns:a16="http://schemas.microsoft.com/office/drawing/2014/main" id="{48702730-3498-4B0E-8BAF-A2062A017327}"/>
              </a:ext>
            </a:extLst>
          </p:cNvPr>
          <p:cNvSpPr>
            <a:spLocks noGrp="1"/>
          </p:cNvSpPr>
          <p:nvPr>
            <p:ph type="dt" sz="half" idx="10"/>
          </p:nvPr>
        </p:nvSpPr>
        <p:spPr/>
        <p:txBody>
          <a:bodyPr/>
          <a:lstStyle/>
          <a:p>
            <a:pPr>
              <a:defRPr/>
            </a:pPr>
            <a:fld id="{FA53463B-F2F7-49F6-B1D8-4AC014E05526}" type="datetime1">
              <a:rPr lang="en-US" smtClean="0"/>
              <a:pPr>
                <a:defRPr/>
              </a:pPr>
              <a:t>2/17/2022</a:t>
            </a:fld>
            <a:endParaRPr lang="en-US"/>
          </a:p>
        </p:txBody>
      </p:sp>
    </p:spTree>
    <p:extLst>
      <p:ext uri="{BB962C8B-B14F-4D97-AF65-F5344CB8AC3E}">
        <p14:creationId xmlns:p14="http://schemas.microsoft.com/office/powerpoint/2010/main" val="3395518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4F628CD-058E-4489-8C03-E31D263A3885}"/>
              </a:ext>
            </a:extLst>
          </p:cNvPr>
          <p:cNvSpPr>
            <a:spLocks noGrp="1"/>
          </p:cNvSpPr>
          <p:nvPr>
            <p:ph type="title"/>
          </p:nvPr>
        </p:nvSpPr>
        <p:spPr/>
        <p:txBody>
          <a:bodyPr/>
          <a:lstStyle/>
          <a:p>
            <a:r>
              <a:rPr lang="en-US" dirty="0"/>
              <a:t>The problem of linkage</a:t>
            </a:r>
          </a:p>
        </p:txBody>
      </p:sp>
      <p:sp>
        <p:nvSpPr>
          <p:cNvPr id="6" name="Content Placeholder 5">
            <a:extLst>
              <a:ext uri="{FF2B5EF4-FFF2-40B4-BE49-F238E27FC236}">
                <a16:creationId xmlns:a16="http://schemas.microsoft.com/office/drawing/2014/main" id="{F14710E3-742A-48B9-B835-C0B117D5FCE9}"/>
              </a:ext>
            </a:extLst>
          </p:cNvPr>
          <p:cNvSpPr>
            <a:spLocks noGrp="1"/>
          </p:cNvSpPr>
          <p:nvPr>
            <p:ph idx="1"/>
          </p:nvPr>
        </p:nvSpPr>
        <p:spPr/>
        <p:txBody>
          <a:bodyPr/>
          <a:lstStyle/>
          <a:p>
            <a:r>
              <a:rPr lang="en-US" dirty="0"/>
              <a:t>Linkage problem is </a:t>
            </a:r>
          </a:p>
          <a:p>
            <a:pPr lvl="2"/>
            <a:r>
              <a:rPr lang="en-US" dirty="0"/>
              <a:t>not between loci </a:t>
            </a:r>
            <a:r>
              <a:rPr lang="en-US" i="1" dirty="0"/>
              <a:t>genetically;</a:t>
            </a:r>
            <a:endParaRPr lang="en-US" dirty="0"/>
          </a:p>
          <a:p>
            <a:pPr lvl="2"/>
            <a:r>
              <a:rPr lang="en-US" dirty="0"/>
              <a:t>between locus *information* (specifically heights)</a:t>
            </a:r>
          </a:p>
          <a:p>
            <a:pPr lvl="2"/>
            <a:r>
              <a:rPr lang="en-US" dirty="0"/>
              <a:t>(see notes below this slide in non-presentation mode)</a:t>
            </a:r>
          </a:p>
          <a:p>
            <a:r>
              <a:rPr lang="en-US" dirty="0"/>
              <a:t>Solved with simple math, without MCMC.</a:t>
            </a:r>
          </a:p>
        </p:txBody>
      </p:sp>
      <p:sp>
        <p:nvSpPr>
          <p:cNvPr id="4" name="Date Placeholder 3">
            <a:extLst>
              <a:ext uri="{FF2B5EF4-FFF2-40B4-BE49-F238E27FC236}">
                <a16:creationId xmlns:a16="http://schemas.microsoft.com/office/drawing/2014/main" id="{48702730-3498-4B0E-8BAF-A2062A017327}"/>
              </a:ext>
            </a:extLst>
          </p:cNvPr>
          <p:cNvSpPr>
            <a:spLocks noGrp="1"/>
          </p:cNvSpPr>
          <p:nvPr>
            <p:ph type="dt" sz="half" idx="10"/>
          </p:nvPr>
        </p:nvSpPr>
        <p:spPr/>
        <p:txBody>
          <a:bodyPr/>
          <a:lstStyle/>
          <a:p>
            <a:pPr>
              <a:defRPr/>
            </a:pPr>
            <a:fld id="{FA53463B-F2F7-49F6-B1D8-4AC014E05526}" type="datetime1">
              <a:rPr lang="en-US" smtClean="0"/>
              <a:pPr>
                <a:defRPr/>
              </a:pPr>
              <a:t>2/17/2022</a:t>
            </a:fld>
            <a:endParaRPr lang="en-US"/>
          </a:p>
        </p:txBody>
      </p:sp>
    </p:spTree>
    <p:extLst>
      <p:ext uri="{BB962C8B-B14F-4D97-AF65-F5344CB8AC3E}">
        <p14:creationId xmlns:p14="http://schemas.microsoft.com/office/powerpoint/2010/main" val="31134734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D10D90C4-400E-40EA-812A-44FFED125A33}"/>
              </a:ext>
            </a:extLst>
          </p:cNvPr>
          <p:cNvSpPr/>
          <p:nvPr/>
        </p:nvSpPr>
        <p:spPr>
          <a:xfrm>
            <a:off x="4021873" y="464732"/>
            <a:ext cx="4542264" cy="825190"/>
          </a:xfrm>
          <a:prstGeom prst="roundRect">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t>
            </a:r>
          </a:p>
        </p:txBody>
      </p:sp>
      <p:sp>
        <p:nvSpPr>
          <p:cNvPr id="12" name="Rectangle: Rounded Corners 11">
            <a:extLst>
              <a:ext uri="{FF2B5EF4-FFF2-40B4-BE49-F238E27FC236}">
                <a16:creationId xmlns:a16="http://schemas.microsoft.com/office/drawing/2014/main" id="{A70D044A-0AC2-4280-B199-6EB543289167}"/>
              </a:ext>
            </a:extLst>
          </p:cNvPr>
          <p:cNvSpPr/>
          <p:nvPr/>
        </p:nvSpPr>
        <p:spPr>
          <a:xfrm>
            <a:off x="457200" y="434898"/>
            <a:ext cx="3367668" cy="447971"/>
          </a:xfrm>
          <a:prstGeom prst="roundRect">
            <a:avLst/>
          </a:prstGeom>
          <a:solidFill>
            <a:srgbClr val="FFFF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t>
            </a:r>
          </a:p>
        </p:txBody>
      </p:sp>
      <p:sp>
        <p:nvSpPr>
          <p:cNvPr id="11" name="Title 10">
            <a:extLst>
              <a:ext uri="{FF2B5EF4-FFF2-40B4-BE49-F238E27FC236}">
                <a16:creationId xmlns:a16="http://schemas.microsoft.com/office/drawing/2014/main" id="{B0261966-18A8-4247-B604-1CA77FD2AEF8}"/>
              </a:ext>
            </a:extLst>
          </p:cNvPr>
          <p:cNvSpPr>
            <a:spLocks noGrp="1"/>
          </p:cNvSpPr>
          <p:nvPr>
            <p:ph type="title"/>
          </p:nvPr>
        </p:nvSpPr>
        <p:spPr>
          <a:xfrm>
            <a:off x="457200" y="274638"/>
            <a:ext cx="8229600" cy="608231"/>
          </a:xfrm>
        </p:spPr>
        <p:txBody>
          <a:bodyPr/>
          <a:lstStyle/>
          <a:p>
            <a:r>
              <a:rPr lang="en-US" dirty="0">
                <a:solidFill>
                  <a:srgbClr val="FF0000"/>
                </a:solidFill>
              </a:rPr>
              <a:t>Expert</a:t>
            </a:r>
            <a:r>
              <a:rPr lang="en-US" dirty="0"/>
              <a:t> </a:t>
            </a:r>
            <a:r>
              <a:rPr lang="en-US" dirty="0">
                <a:solidFill>
                  <a:srgbClr val="FF0000"/>
                </a:solidFill>
              </a:rPr>
              <a:t>system</a:t>
            </a:r>
            <a:r>
              <a:rPr lang="en-US" dirty="0"/>
              <a:t>, computation kernel</a:t>
            </a:r>
          </a:p>
        </p:txBody>
      </p:sp>
      <p:sp>
        <p:nvSpPr>
          <p:cNvPr id="2" name="Date Placeholder 1">
            <a:extLst>
              <a:ext uri="{FF2B5EF4-FFF2-40B4-BE49-F238E27FC236}">
                <a16:creationId xmlns:a16="http://schemas.microsoft.com/office/drawing/2014/main" id="{9F580FD9-93A1-41C6-AB26-68BE2CD6596E}"/>
              </a:ext>
            </a:extLst>
          </p:cNvPr>
          <p:cNvSpPr>
            <a:spLocks noGrp="1"/>
          </p:cNvSpPr>
          <p:nvPr>
            <p:ph type="dt" sz="half" idx="10"/>
          </p:nvPr>
        </p:nvSpPr>
        <p:spPr/>
        <p:txBody>
          <a:bodyPr/>
          <a:lstStyle/>
          <a:p>
            <a:pPr>
              <a:defRPr/>
            </a:pPr>
            <a:fld id="{D398C3DB-DCB6-4757-8B8B-88DCB92B37F2}" type="datetime1">
              <a:rPr lang="en-US" smtClean="0"/>
              <a:pPr>
                <a:defRPr/>
              </a:pPr>
              <a:t>2/17/2022</a:t>
            </a:fld>
            <a:endParaRPr lang="en-US"/>
          </a:p>
        </p:txBody>
      </p:sp>
      <p:sp>
        <p:nvSpPr>
          <p:cNvPr id="5" name="Oval 4">
            <a:extLst>
              <a:ext uri="{FF2B5EF4-FFF2-40B4-BE49-F238E27FC236}">
                <a16:creationId xmlns:a16="http://schemas.microsoft.com/office/drawing/2014/main" id="{B267D17B-4E0B-46E2-93AF-10863D88E038}"/>
              </a:ext>
            </a:extLst>
          </p:cNvPr>
          <p:cNvSpPr>
            <a:spLocks noChangeAspect="1"/>
          </p:cNvSpPr>
          <p:nvPr/>
        </p:nvSpPr>
        <p:spPr>
          <a:xfrm>
            <a:off x="15379" y="1406409"/>
            <a:ext cx="7657069" cy="5305270"/>
          </a:xfrm>
          <a:prstGeom prst="ellipse">
            <a:avLst/>
          </a:prstGeom>
          <a:solidFill>
            <a:srgbClr val="FFFFCC"/>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en-US" sz="3600" b="1" dirty="0">
                <a:solidFill>
                  <a:srgbClr val="FF0000"/>
                </a:solidFill>
              </a:rPr>
              <a:t>Expert </a:t>
            </a:r>
            <a:r>
              <a:rPr lang="en-US" sz="3600" dirty="0">
                <a:solidFill>
                  <a:schemeClr val="tx1"/>
                </a:solidFill>
              </a:rPr>
              <a:t>system</a:t>
            </a:r>
            <a:endParaRPr lang="en-US" sz="3600" dirty="0">
              <a:solidFill>
                <a:schemeClr val="tx2">
                  <a:lumMod val="50000"/>
                </a:schemeClr>
              </a:solidFill>
            </a:endParaRPr>
          </a:p>
          <a:p>
            <a:pPr marL="341262" lvl="1" indent="-285707">
              <a:buFont typeface="Arial" pitchFamily="34" charset="0"/>
              <a:buChar char="•"/>
            </a:pPr>
            <a:r>
              <a:rPr lang="en-US" sz="2400" dirty="0">
                <a:solidFill>
                  <a:schemeClr val="tx2">
                    <a:lumMod val="50000"/>
                  </a:schemeClr>
                </a:solidFill>
              </a:rPr>
              <a:t>Multiple potential contributors S, T, U, …</a:t>
            </a:r>
          </a:p>
          <a:p>
            <a:pPr indent="-401645">
              <a:buFont typeface="Arial" pitchFamily="34" charset="0"/>
              <a:buChar char="•"/>
            </a:pPr>
            <a:r>
              <a:rPr lang="en-US" sz="2400" dirty="0">
                <a:solidFill>
                  <a:schemeClr val="tx2">
                    <a:lumMod val="50000"/>
                  </a:schemeClr>
                </a:solidFill>
              </a:rPr>
              <a:t>May be 2-person, may be 3-person …</a:t>
            </a:r>
          </a:p>
          <a:p>
            <a:pPr indent="-401645">
              <a:buFont typeface="Arial" pitchFamily="34" charset="0"/>
              <a:buChar char="•"/>
            </a:pPr>
            <a:r>
              <a:rPr lang="en-US" sz="2400" b="1" dirty="0">
                <a:solidFill>
                  <a:schemeClr val="tx2">
                    <a:lumMod val="50000"/>
                  </a:schemeClr>
                </a:solidFill>
              </a:rPr>
              <a:t>Auto-explore </a:t>
            </a:r>
            <a:r>
              <a:rPr lang="en-US" sz="2400" dirty="0">
                <a:solidFill>
                  <a:schemeClr val="tx2">
                    <a:lumMod val="50000"/>
                  </a:schemeClr>
                </a:solidFill>
              </a:rPr>
              <a:t>all Hp-</a:t>
            </a:r>
            <a:r>
              <a:rPr lang="en-US" sz="2400" dirty="0" err="1">
                <a:solidFill>
                  <a:schemeClr val="tx2">
                    <a:lumMod val="50000"/>
                  </a:schemeClr>
                </a:solidFill>
              </a:rPr>
              <a:t>Hd</a:t>
            </a:r>
            <a:r>
              <a:rPr lang="en-US" sz="2400" dirty="0">
                <a:solidFill>
                  <a:schemeClr val="tx2">
                    <a:lumMod val="50000"/>
                  </a:schemeClr>
                </a:solidFill>
              </a:rPr>
              <a:t> combinations</a:t>
            </a:r>
          </a:p>
          <a:p>
            <a:pPr indent="-401645">
              <a:buFont typeface="Arial" pitchFamily="34" charset="0"/>
              <a:buChar char="•"/>
            </a:pPr>
            <a:endParaRPr lang="en-US" sz="2400" dirty="0">
              <a:solidFill>
                <a:schemeClr val="tx2">
                  <a:lumMod val="50000"/>
                </a:schemeClr>
              </a:solidFill>
            </a:endParaRPr>
          </a:p>
          <a:p>
            <a:pPr indent="-401645">
              <a:buFont typeface="Arial" pitchFamily="34" charset="0"/>
              <a:buChar char="•"/>
            </a:pPr>
            <a:endParaRPr lang="en-US" sz="2400" dirty="0">
              <a:solidFill>
                <a:schemeClr val="tx2">
                  <a:lumMod val="50000"/>
                </a:schemeClr>
              </a:solidFill>
            </a:endParaRPr>
          </a:p>
          <a:p>
            <a:pPr marL="341262" lvl="1" indent="-285707">
              <a:buFont typeface="Arial" pitchFamily="34" charset="0"/>
              <a:buChar char="•"/>
            </a:pPr>
            <a:endParaRPr lang="en-US" sz="2400" dirty="0">
              <a:solidFill>
                <a:schemeClr val="tx2">
                  <a:lumMod val="50000"/>
                </a:schemeClr>
              </a:solidFill>
            </a:endParaRPr>
          </a:p>
          <a:p>
            <a:pPr marL="341262" lvl="1" indent="-285707">
              <a:buFont typeface="Arial" pitchFamily="34" charset="0"/>
              <a:buChar char="•"/>
            </a:pPr>
            <a:endParaRPr lang="en-US" sz="2400" dirty="0">
              <a:solidFill>
                <a:schemeClr val="tx2">
                  <a:lumMod val="50000"/>
                </a:schemeClr>
              </a:solidFill>
            </a:endParaRPr>
          </a:p>
          <a:p>
            <a:pPr marL="341262" lvl="1" indent="-285707">
              <a:buFont typeface="Arial" pitchFamily="34" charset="0"/>
              <a:buChar char="•"/>
            </a:pPr>
            <a:endParaRPr lang="en-US" sz="2400" dirty="0">
              <a:solidFill>
                <a:schemeClr val="tx2">
                  <a:lumMod val="50000"/>
                </a:schemeClr>
              </a:solidFill>
            </a:endParaRPr>
          </a:p>
          <a:p>
            <a:pPr marL="341262" lvl="1" indent="-285707">
              <a:buFont typeface="Arial" pitchFamily="34" charset="0"/>
              <a:buChar char="•"/>
            </a:pPr>
            <a:r>
              <a:rPr lang="en-US" sz="2400" dirty="0">
                <a:solidFill>
                  <a:schemeClr val="tx2">
                    <a:lumMod val="50000"/>
                  </a:schemeClr>
                </a:solidFill>
              </a:rPr>
              <a:t>Find best Hp &amp; best </a:t>
            </a:r>
            <a:r>
              <a:rPr lang="en-US" sz="2400" dirty="0" err="1">
                <a:solidFill>
                  <a:schemeClr val="tx2">
                    <a:lumMod val="50000"/>
                  </a:schemeClr>
                </a:solidFill>
              </a:rPr>
              <a:t>Hd</a:t>
            </a:r>
            <a:r>
              <a:rPr lang="en-US" sz="2400" dirty="0">
                <a:solidFill>
                  <a:schemeClr val="tx2">
                    <a:lumMod val="50000"/>
                  </a:schemeClr>
                </a:solidFill>
              </a:rPr>
              <a:t>, &amp; LR</a:t>
            </a:r>
          </a:p>
        </p:txBody>
      </p:sp>
      <p:sp>
        <p:nvSpPr>
          <p:cNvPr id="6" name="Oval 5">
            <a:extLst>
              <a:ext uri="{FF2B5EF4-FFF2-40B4-BE49-F238E27FC236}">
                <a16:creationId xmlns:a16="http://schemas.microsoft.com/office/drawing/2014/main" id="{EE415F33-22B0-44D1-940F-79F9639B61E2}"/>
              </a:ext>
            </a:extLst>
          </p:cNvPr>
          <p:cNvSpPr>
            <a:spLocks noChangeAspect="1"/>
          </p:cNvSpPr>
          <p:nvPr/>
        </p:nvSpPr>
        <p:spPr>
          <a:xfrm>
            <a:off x="989208" y="3958272"/>
            <a:ext cx="5602705" cy="1456401"/>
          </a:xfrm>
          <a:prstGeom prst="ellipse">
            <a:avLst/>
          </a:prstGeom>
          <a:solidFill>
            <a:srgbClr val="E7EEE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accent2">
                    <a:lumMod val="50000"/>
                  </a:schemeClr>
                </a:solidFill>
              </a:rPr>
              <a:t>  Continuous </a:t>
            </a:r>
            <a:r>
              <a:rPr lang="en-US" sz="2000" b="1" dirty="0">
                <a:solidFill>
                  <a:srgbClr val="FF0000"/>
                </a:solidFill>
              </a:rPr>
              <a:t>evaluation</a:t>
            </a:r>
            <a:r>
              <a:rPr lang="en-US" sz="2000" dirty="0">
                <a:solidFill>
                  <a:schemeClr val="accent2">
                    <a:lumMod val="50000"/>
                  </a:schemeClr>
                </a:solidFill>
              </a:rPr>
              <a:t> kernel</a:t>
            </a:r>
          </a:p>
          <a:p>
            <a:pPr indent="231741">
              <a:buFont typeface="Arial" pitchFamily="34" charset="0"/>
              <a:buChar char="•"/>
            </a:pPr>
            <a:r>
              <a:rPr lang="en-US" sz="2000" dirty="0">
                <a:solidFill>
                  <a:schemeClr val="accent2">
                    <a:lumMod val="50000"/>
                  </a:schemeClr>
                </a:solidFill>
              </a:rPr>
              <a:t>LR for Hp </a:t>
            </a:r>
            <a:r>
              <a:rPr lang="en-US" sz="2000" dirty="0" err="1">
                <a:solidFill>
                  <a:schemeClr val="accent2">
                    <a:lumMod val="50000"/>
                  </a:schemeClr>
                </a:solidFill>
              </a:rPr>
              <a:t>vs</a:t>
            </a:r>
            <a:r>
              <a:rPr lang="en-US" sz="2000" dirty="0">
                <a:solidFill>
                  <a:schemeClr val="accent2">
                    <a:lumMod val="50000"/>
                  </a:schemeClr>
                </a:solidFill>
              </a:rPr>
              <a:t> </a:t>
            </a:r>
            <a:r>
              <a:rPr lang="en-US" sz="2000" dirty="0" err="1">
                <a:solidFill>
                  <a:schemeClr val="accent2">
                    <a:lumMod val="50000"/>
                  </a:schemeClr>
                </a:solidFill>
              </a:rPr>
              <a:t>Hd</a:t>
            </a:r>
            <a:endParaRPr lang="en-US" sz="2000" dirty="0">
              <a:solidFill>
                <a:schemeClr val="accent2">
                  <a:lumMod val="50000"/>
                </a:schemeClr>
              </a:solidFill>
            </a:endParaRPr>
          </a:p>
          <a:p>
            <a:pPr indent="231741">
              <a:buFont typeface="Arial" pitchFamily="34" charset="0"/>
              <a:buChar char="•"/>
            </a:pPr>
            <a:r>
              <a:rPr lang="en-US" sz="2000" dirty="0">
                <a:solidFill>
                  <a:schemeClr val="accent2">
                    <a:lumMod val="50000"/>
                  </a:schemeClr>
                </a:solidFill>
              </a:rPr>
              <a:t>Stochastic behavior</a:t>
            </a:r>
          </a:p>
          <a:p>
            <a:pPr indent="231741">
              <a:buFont typeface="Arial" pitchFamily="34" charset="0"/>
              <a:buChar char="•"/>
            </a:pPr>
            <a:r>
              <a:rPr lang="en-US" sz="2000" dirty="0">
                <a:solidFill>
                  <a:schemeClr val="accent2">
                    <a:lumMod val="50000"/>
                  </a:schemeClr>
                </a:solidFill>
              </a:rPr>
              <a:t>Dropout, </a:t>
            </a:r>
            <a:r>
              <a:rPr lang="en-US" sz="2000" dirty="0" err="1">
                <a:solidFill>
                  <a:schemeClr val="accent2">
                    <a:lumMod val="50000"/>
                  </a:schemeClr>
                </a:solidFill>
              </a:rPr>
              <a:t>dropin</a:t>
            </a:r>
            <a:r>
              <a:rPr lang="en-US" sz="2000" dirty="0">
                <a:solidFill>
                  <a:schemeClr val="accent2">
                    <a:lumMod val="50000"/>
                  </a:schemeClr>
                </a:solidFill>
              </a:rPr>
              <a:t>, stutter, …</a:t>
            </a:r>
          </a:p>
        </p:txBody>
      </p:sp>
      <p:sp>
        <p:nvSpPr>
          <p:cNvPr id="7" name="Freeform 83">
            <a:extLst>
              <a:ext uri="{FF2B5EF4-FFF2-40B4-BE49-F238E27FC236}">
                <a16:creationId xmlns:a16="http://schemas.microsoft.com/office/drawing/2014/main" id="{0936AAF2-032C-4769-91BA-D1065DC2A799}"/>
              </a:ext>
            </a:extLst>
          </p:cNvPr>
          <p:cNvSpPr/>
          <p:nvPr/>
        </p:nvSpPr>
        <p:spPr>
          <a:xfrm flipH="1">
            <a:off x="2810109" y="2988523"/>
            <a:ext cx="2156818" cy="1023808"/>
          </a:xfrm>
          <a:custGeom>
            <a:avLst/>
            <a:gdLst>
              <a:gd name="connsiteX0" fmla="*/ 1773715 w 2568765"/>
              <a:gd name="connsiteY0" fmla="*/ 201976 h 411297"/>
              <a:gd name="connsiteX1" fmla="*/ 2335575 w 2568765"/>
              <a:gd name="connsiteY1" fmla="*/ 58757 h 411297"/>
              <a:gd name="connsiteX2" fmla="*/ 374573 w 2568765"/>
              <a:gd name="connsiteY2" fmla="*/ 58757 h 411297"/>
              <a:gd name="connsiteX3" fmla="*/ 88134 w 2568765"/>
              <a:gd name="connsiteY3" fmla="*/ 411297 h 411297"/>
              <a:gd name="connsiteX0" fmla="*/ 1773715 w 2568765"/>
              <a:gd name="connsiteY0" fmla="*/ 201976 h 411297"/>
              <a:gd name="connsiteX1" fmla="*/ 2335575 w 2568765"/>
              <a:gd name="connsiteY1" fmla="*/ 58757 h 411297"/>
              <a:gd name="connsiteX2" fmla="*/ 374573 w 2568765"/>
              <a:gd name="connsiteY2" fmla="*/ 58757 h 411297"/>
              <a:gd name="connsiteX3" fmla="*/ 88134 w 2568765"/>
              <a:gd name="connsiteY3" fmla="*/ 411297 h 411297"/>
              <a:gd name="connsiteX0" fmla="*/ 1773715 w 2335575"/>
              <a:gd name="connsiteY0" fmla="*/ 201976 h 411297"/>
              <a:gd name="connsiteX1" fmla="*/ 2335575 w 2335575"/>
              <a:gd name="connsiteY1" fmla="*/ 58757 h 411297"/>
              <a:gd name="connsiteX2" fmla="*/ 374573 w 2335575"/>
              <a:gd name="connsiteY2" fmla="*/ 58757 h 411297"/>
              <a:gd name="connsiteX3" fmla="*/ 88134 w 2335575"/>
              <a:gd name="connsiteY3" fmla="*/ 411297 h 411297"/>
              <a:gd name="connsiteX0" fmla="*/ 1773715 w 2344328"/>
              <a:gd name="connsiteY0" fmla="*/ 586931 h 796252"/>
              <a:gd name="connsiteX1" fmla="*/ 2335575 w 2344328"/>
              <a:gd name="connsiteY1" fmla="*/ 443712 h 796252"/>
              <a:gd name="connsiteX2" fmla="*/ 374573 w 2344328"/>
              <a:gd name="connsiteY2" fmla="*/ 443712 h 796252"/>
              <a:gd name="connsiteX3" fmla="*/ 88134 w 2344328"/>
              <a:gd name="connsiteY3" fmla="*/ 796252 h 796252"/>
              <a:gd name="connsiteX0" fmla="*/ 1773715 w 2344328"/>
              <a:gd name="connsiteY0" fmla="*/ 586931 h 796252"/>
              <a:gd name="connsiteX1" fmla="*/ 2335575 w 2344328"/>
              <a:gd name="connsiteY1" fmla="*/ 443712 h 796252"/>
              <a:gd name="connsiteX2" fmla="*/ 374573 w 2344328"/>
              <a:gd name="connsiteY2" fmla="*/ 443712 h 796252"/>
              <a:gd name="connsiteX3" fmla="*/ 88134 w 2344328"/>
              <a:gd name="connsiteY3" fmla="*/ 796252 h 796252"/>
              <a:gd name="connsiteX0" fmla="*/ 1729648 w 2300261"/>
              <a:gd name="connsiteY0" fmla="*/ 586931 h 796252"/>
              <a:gd name="connsiteX1" fmla="*/ 2291508 w 2300261"/>
              <a:gd name="connsiteY1" fmla="*/ 443712 h 796252"/>
              <a:gd name="connsiteX2" fmla="*/ 330506 w 2300261"/>
              <a:gd name="connsiteY2" fmla="*/ 443712 h 796252"/>
              <a:gd name="connsiteX3" fmla="*/ 44067 w 2300261"/>
              <a:gd name="connsiteY3" fmla="*/ 796252 h 796252"/>
              <a:gd name="connsiteX0" fmla="*/ 1430778 w 2001391"/>
              <a:gd name="connsiteY0" fmla="*/ 586931 h 685955"/>
              <a:gd name="connsiteX1" fmla="*/ 1992638 w 2001391"/>
              <a:gd name="connsiteY1" fmla="*/ 443712 h 685955"/>
              <a:gd name="connsiteX2" fmla="*/ 31636 w 2001391"/>
              <a:gd name="connsiteY2" fmla="*/ 443712 h 685955"/>
              <a:gd name="connsiteX3" fmla="*/ 44067 w 2001391"/>
              <a:gd name="connsiteY3" fmla="*/ 685955 h 685955"/>
              <a:gd name="connsiteX0" fmla="*/ 1423662 w 1994275"/>
              <a:gd name="connsiteY0" fmla="*/ 586931 h 685955"/>
              <a:gd name="connsiteX1" fmla="*/ 1985522 w 1994275"/>
              <a:gd name="connsiteY1" fmla="*/ 443712 h 685955"/>
              <a:gd name="connsiteX2" fmla="*/ 24520 w 1994275"/>
              <a:gd name="connsiteY2" fmla="*/ 443712 h 685955"/>
              <a:gd name="connsiteX3" fmla="*/ 36951 w 1994275"/>
              <a:gd name="connsiteY3" fmla="*/ 685955 h 685955"/>
              <a:gd name="connsiteX0" fmla="*/ 1386711 w 1948571"/>
              <a:gd name="connsiteY0" fmla="*/ 143219 h 242243"/>
              <a:gd name="connsiteX1" fmla="*/ 1948571 w 1948571"/>
              <a:gd name="connsiteY1" fmla="*/ 0 h 242243"/>
              <a:gd name="connsiteX2" fmla="*/ 0 w 1948571"/>
              <a:gd name="connsiteY2" fmla="*/ 242243 h 242243"/>
              <a:gd name="connsiteX0" fmla="*/ 1752840 w 2314700"/>
              <a:gd name="connsiteY0" fmla="*/ 645248 h 744272"/>
              <a:gd name="connsiteX1" fmla="*/ 2314700 w 2314700"/>
              <a:gd name="connsiteY1" fmla="*/ 502029 h 744272"/>
              <a:gd name="connsiteX2" fmla="*/ 366129 w 2314700"/>
              <a:gd name="connsiteY2" fmla="*/ 744272 h 744272"/>
              <a:gd name="connsiteX0" fmla="*/ 1752840 w 2321967"/>
              <a:gd name="connsiteY0" fmla="*/ 645248 h 744272"/>
              <a:gd name="connsiteX1" fmla="*/ 2314700 w 2321967"/>
              <a:gd name="connsiteY1" fmla="*/ 502029 h 744272"/>
              <a:gd name="connsiteX2" fmla="*/ 366129 w 2321967"/>
              <a:gd name="connsiteY2" fmla="*/ 744272 h 744272"/>
              <a:gd name="connsiteX0" fmla="*/ 1752840 w 2327296"/>
              <a:gd name="connsiteY0" fmla="*/ 645248 h 744272"/>
              <a:gd name="connsiteX1" fmla="*/ 2314700 w 2327296"/>
              <a:gd name="connsiteY1" fmla="*/ 502029 h 744272"/>
              <a:gd name="connsiteX2" fmla="*/ 366129 w 2327296"/>
              <a:gd name="connsiteY2" fmla="*/ 744272 h 744272"/>
              <a:gd name="connsiteX0" fmla="*/ 1752840 w 2334412"/>
              <a:gd name="connsiteY0" fmla="*/ 645248 h 744272"/>
              <a:gd name="connsiteX1" fmla="*/ 2321816 w 2334412"/>
              <a:gd name="connsiteY1" fmla="*/ 437986 h 744272"/>
              <a:gd name="connsiteX2" fmla="*/ 366129 w 2334412"/>
              <a:gd name="connsiteY2" fmla="*/ 744272 h 744272"/>
              <a:gd name="connsiteX0" fmla="*/ 1752840 w 2334412"/>
              <a:gd name="connsiteY0" fmla="*/ 645248 h 744272"/>
              <a:gd name="connsiteX1" fmla="*/ 2321816 w 2334412"/>
              <a:gd name="connsiteY1" fmla="*/ 437986 h 744272"/>
              <a:gd name="connsiteX2" fmla="*/ 366129 w 2334412"/>
              <a:gd name="connsiteY2" fmla="*/ 744272 h 744272"/>
              <a:gd name="connsiteX0" fmla="*/ 1752840 w 2325525"/>
              <a:gd name="connsiteY0" fmla="*/ 645248 h 744272"/>
              <a:gd name="connsiteX1" fmla="*/ 2321816 w 2325525"/>
              <a:gd name="connsiteY1" fmla="*/ 437986 h 744272"/>
              <a:gd name="connsiteX2" fmla="*/ 366129 w 2325525"/>
              <a:gd name="connsiteY2" fmla="*/ 744272 h 744272"/>
              <a:gd name="connsiteX0" fmla="*/ 1770629 w 2343314"/>
              <a:gd name="connsiteY0" fmla="*/ 598995 h 744272"/>
              <a:gd name="connsiteX1" fmla="*/ 2339605 w 2343314"/>
              <a:gd name="connsiteY1" fmla="*/ 391733 h 744272"/>
              <a:gd name="connsiteX2" fmla="*/ 366129 w 2343314"/>
              <a:gd name="connsiteY2" fmla="*/ 744272 h 744272"/>
              <a:gd name="connsiteX0" fmla="*/ 1756398 w 2329083"/>
              <a:gd name="connsiteY0" fmla="*/ 566973 h 744272"/>
              <a:gd name="connsiteX1" fmla="*/ 2325374 w 2329083"/>
              <a:gd name="connsiteY1" fmla="*/ 359711 h 744272"/>
              <a:gd name="connsiteX2" fmla="*/ 366129 w 2329083"/>
              <a:gd name="connsiteY2" fmla="*/ 744272 h 744272"/>
              <a:gd name="connsiteX0" fmla="*/ 1973435 w 2546120"/>
              <a:gd name="connsiteY0" fmla="*/ 549183 h 726482"/>
              <a:gd name="connsiteX1" fmla="*/ 2542411 w 2546120"/>
              <a:gd name="connsiteY1" fmla="*/ 341921 h 726482"/>
              <a:gd name="connsiteX2" fmla="*/ 583166 w 2546120"/>
              <a:gd name="connsiteY2" fmla="*/ 726482 h 726482"/>
              <a:gd name="connsiteX0" fmla="*/ 1973435 w 2546120"/>
              <a:gd name="connsiteY0" fmla="*/ 549183 h 726482"/>
              <a:gd name="connsiteX1" fmla="*/ 2542411 w 2546120"/>
              <a:gd name="connsiteY1" fmla="*/ 341921 h 726482"/>
              <a:gd name="connsiteX2" fmla="*/ 583166 w 2546120"/>
              <a:gd name="connsiteY2" fmla="*/ 726482 h 726482"/>
              <a:gd name="connsiteX0" fmla="*/ 1973435 w 2628254"/>
              <a:gd name="connsiteY0" fmla="*/ 549183 h 726482"/>
              <a:gd name="connsiteX1" fmla="*/ 2542411 w 2628254"/>
              <a:gd name="connsiteY1" fmla="*/ 341921 h 726482"/>
              <a:gd name="connsiteX2" fmla="*/ 583166 w 2628254"/>
              <a:gd name="connsiteY2" fmla="*/ 726482 h 726482"/>
              <a:gd name="connsiteX0" fmla="*/ 1973435 w 2556388"/>
              <a:gd name="connsiteY0" fmla="*/ 549183 h 726482"/>
              <a:gd name="connsiteX1" fmla="*/ 2542411 w 2556388"/>
              <a:gd name="connsiteY1" fmla="*/ 341921 h 726482"/>
              <a:gd name="connsiteX2" fmla="*/ 583166 w 2556388"/>
              <a:gd name="connsiteY2" fmla="*/ 726482 h 726482"/>
              <a:gd name="connsiteX0" fmla="*/ 1973435 w 2617986"/>
              <a:gd name="connsiteY0" fmla="*/ 549183 h 726482"/>
              <a:gd name="connsiteX1" fmla="*/ 2542411 w 2617986"/>
              <a:gd name="connsiteY1" fmla="*/ 341921 h 726482"/>
              <a:gd name="connsiteX2" fmla="*/ 583166 w 2617986"/>
              <a:gd name="connsiteY2" fmla="*/ 726482 h 726482"/>
              <a:gd name="connsiteX0" fmla="*/ 2291701 w 2936252"/>
              <a:gd name="connsiteY0" fmla="*/ 570954 h 748253"/>
              <a:gd name="connsiteX1" fmla="*/ 2860677 w 2936252"/>
              <a:gd name="connsiteY1" fmla="*/ 363692 h 748253"/>
              <a:gd name="connsiteX2" fmla="*/ 901432 w 2936252"/>
              <a:gd name="connsiteY2" fmla="*/ 748253 h 748253"/>
              <a:gd name="connsiteX0" fmla="*/ 2147968 w 2792519"/>
              <a:gd name="connsiteY0" fmla="*/ 545554 h 722853"/>
              <a:gd name="connsiteX1" fmla="*/ 2716944 w 2792519"/>
              <a:gd name="connsiteY1" fmla="*/ 338292 h 722853"/>
              <a:gd name="connsiteX2" fmla="*/ 757699 w 2792519"/>
              <a:gd name="connsiteY2" fmla="*/ 722853 h 722853"/>
              <a:gd name="connsiteX0" fmla="*/ 2014503 w 2659054"/>
              <a:gd name="connsiteY0" fmla="*/ 527411 h 722853"/>
              <a:gd name="connsiteX1" fmla="*/ 2583479 w 2659054"/>
              <a:gd name="connsiteY1" fmla="*/ 320149 h 722853"/>
              <a:gd name="connsiteX2" fmla="*/ 757699 w 2659054"/>
              <a:gd name="connsiteY2" fmla="*/ 722853 h 722853"/>
              <a:gd name="connsiteX0" fmla="*/ 2271167 w 2915718"/>
              <a:gd name="connsiteY0" fmla="*/ 607240 h 802682"/>
              <a:gd name="connsiteX1" fmla="*/ 2840143 w 2915718"/>
              <a:gd name="connsiteY1" fmla="*/ 399978 h 802682"/>
              <a:gd name="connsiteX2" fmla="*/ 1014363 w 2915718"/>
              <a:gd name="connsiteY2" fmla="*/ 802682 h 802682"/>
              <a:gd name="connsiteX0" fmla="*/ 2271167 w 2950522"/>
              <a:gd name="connsiteY0" fmla="*/ 607240 h 802682"/>
              <a:gd name="connsiteX1" fmla="*/ 2840143 w 2950522"/>
              <a:gd name="connsiteY1" fmla="*/ 399978 h 802682"/>
              <a:gd name="connsiteX2" fmla="*/ 1014363 w 2950522"/>
              <a:gd name="connsiteY2" fmla="*/ 802682 h 802682"/>
              <a:gd name="connsiteX0" fmla="*/ 1256803 w 1256805"/>
              <a:gd name="connsiteY0" fmla="*/ 0 h 195442"/>
              <a:gd name="connsiteX1" fmla="*/ -1 w 1256805"/>
              <a:gd name="connsiteY1" fmla="*/ 195442 h 195442"/>
              <a:gd name="connsiteX0" fmla="*/ 1256803 w 2647740"/>
              <a:gd name="connsiteY0" fmla="*/ 431007 h 626449"/>
              <a:gd name="connsiteX1" fmla="*/ -1 w 2647740"/>
              <a:gd name="connsiteY1" fmla="*/ 626449 h 626449"/>
              <a:gd name="connsiteX0" fmla="*/ 2601330 w 3992267"/>
              <a:gd name="connsiteY0" fmla="*/ 636489 h 831931"/>
              <a:gd name="connsiteX1" fmla="*/ 1344526 w 3992267"/>
              <a:gd name="connsiteY1" fmla="*/ 831931 h 831931"/>
              <a:gd name="connsiteX0" fmla="*/ 2601330 w 4804390"/>
              <a:gd name="connsiteY0" fmla="*/ 636489 h 831931"/>
              <a:gd name="connsiteX1" fmla="*/ 1344526 w 4804390"/>
              <a:gd name="connsiteY1" fmla="*/ 831931 h 831931"/>
              <a:gd name="connsiteX0" fmla="*/ 2589729 w 4792790"/>
              <a:gd name="connsiteY0" fmla="*/ 661091 h 831931"/>
              <a:gd name="connsiteX1" fmla="*/ 1344526 w 4792790"/>
              <a:gd name="connsiteY1" fmla="*/ 831931 h 831931"/>
              <a:gd name="connsiteX0" fmla="*/ 2763756 w 4966817"/>
              <a:gd name="connsiteY0" fmla="*/ 706196 h 877036"/>
              <a:gd name="connsiteX1" fmla="*/ 1518553 w 4966817"/>
              <a:gd name="connsiteY1" fmla="*/ 877036 h 877036"/>
              <a:gd name="connsiteX0" fmla="*/ 2763756 w 4990021"/>
              <a:gd name="connsiteY0" fmla="*/ 706196 h 877036"/>
              <a:gd name="connsiteX1" fmla="*/ 2802844 w 4990021"/>
              <a:gd name="connsiteY1" fmla="*/ 744129 h 877036"/>
              <a:gd name="connsiteX2" fmla="*/ 1518553 w 4990021"/>
              <a:gd name="connsiteY2" fmla="*/ 877036 h 877036"/>
              <a:gd name="connsiteX0" fmla="*/ 2763756 w 5001621"/>
              <a:gd name="connsiteY0" fmla="*/ 706196 h 877036"/>
              <a:gd name="connsiteX1" fmla="*/ 2802844 w 5001621"/>
              <a:gd name="connsiteY1" fmla="*/ 744129 h 877036"/>
              <a:gd name="connsiteX2" fmla="*/ 1518553 w 5001621"/>
              <a:gd name="connsiteY2" fmla="*/ 877036 h 877036"/>
              <a:gd name="connsiteX0" fmla="*/ 2763756 w 4874002"/>
              <a:gd name="connsiteY0" fmla="*/ 706196 h 877036"/>
              <a:gd name="connsiteX1" fmla="*/ 2675225 w 4874002"/>
              <a:gd name="connsiteY1" fmla="*/ 719527 h 877036"/>
              <a:gd name="connsiteX2" fmla="*/ 1518553 w 4874002"/>
              <a:gd name="connsiteY2" fmla="*/ 877036 h 877036"/>
              <a:gd name="connsiteX0" fmla="*/ 2763756 w 5222055"/>
              <a:gd name="connsiteY0" fmla="*/ 706196 h 877036"/>
              <a:gd name="connsiteX1" fmla="*/ 2675225 w 5222055"/>
              <a:gd name="connsiteY1" fmla="*/ 719527 h 877036"/>
              <a:gd name="connsiteX2" fmla="*/ 1518553 w 5222055"/>
              <a:gd name="connsiteY2" fmla="*/ 877036 h 877036"/>
              <a:gd name="connsiteX0" fmla="*/ 2870944 w 5329243"/>
              <a:gd name="connsiteY0" fmla="*/ 762134 h 877036"/>
              <a:gd name="connsiteX1" fmla="*/ 2782413 w 5329243"/>
              <a:gd name="connsiteY1" fmla="*/ 775465 h 877036"/>
              <a:gd name="connsiteX2" fmla="*/ 1518554 w 5329243"/>
              <a:gd name="connsiteY2" fmla="*/ 877036 h 877036"/>
              <a:gd name="connsiteX0" fmla="*/ 2795419 w 5253718"/>
              <a:gd name="connsiteY0" fmla="*/ 645067 h 759969"/>
              <a:gd name="connsiteX1" fmla="*/ 2706888 w 5253718"/>
              <a:gd name="connsiteY1" fmla="*/ 658398 h 759969"/>
              <a:gd name="connsiteX2" fmla="*/ 1443029 w 5253718"/>
              <a:gd name="connsiteY2" fmla="*/ 759969 h 759969"/>
            </a:gdLst>
            <a:ahLst/>
            <a:cxnLst>
              <a:cxn ang="0">
                <a:pos x="connsiteX0" y="connsiteY0"/>
              </a:cxn>
              <a:cxn ang="0">
                <a:pos x="connsiteX1" y="connsiteY1"/>
              </a:cxn>
              <a:cxn ang="0">
                <a:pos x="connsiteX2" y="connsiteY2"/>
              </a:cxn>
            </a:cxnLst>
            <a:rect l="l" t="t" r="r" b="b"/>
            <a:pathLst>
              <a:path w="5253718" h="759969">
                <a:moveTo>
                  <a:pt x="2795419" y="645067"/>
                </a:moveTo>
                <a:lnTo>
                  <a:pt x="2706888" y="658398"/>
                </a:lnTo>
                <a:cubicBezTo>
                  <a:pt x="5253718" y="345276"/>
                  <a:pt x="0" y="0"/>
                  <a:pt x="1443029" y="759969"/>
                </a:cubicBezTo>
              </a:path>
            </a:pathLst>
          </a:custGeom>
          <a:ln w="50800">
            <a:solidFill>
              <a:srgbClr val="C00000"/>
            </a:solidFill>
            <a:tailEnd type="stealth" w="med"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8" name="Freeform 84">
            <a:extLst>
              <a:ext uri="{FF2B5EF4-FFF2-40B4-BE49-F238E27FC236}">
                <a16:creationId xmlns:a16="http://schemas.microsoft.com/office/drawing/2014/main" id="{3A5480E2-FEA1-4364-8151-1553C5B6C61F}"/>
              </a:ext>
            </a:extLst>
          </p:cNvPr>
          <p:cNvSpPr/>
          <p:nvPr/>
        </p:nvSpPr>
        <p:spPr>
          <a:xfrm>
            <a:off x="5176199" y="5147024"/>
            <a:ext cx="649366" cy="509338"/>
          </a:xfrm>
          <a:custGeom>
            <a:avLst/>
            <a:gdLst>
              <a:gd name="connsiteX0" fmla="*/ 1008993 w 1008993"/>
              <a:gd name="connsiteY0" fmla="*/ 0 h 331076"/>
              <a:gd name="connsiteX1" fmla="*/ 0 w 1008993"/>
              <a:gd name="connsiteY1" fmla="*/ 331076 h 331076"/>
              <a:gd name="connsiteX0" fmla="*/ 1008993 w 1440758"/>
              <a:gd name="connsiteY0" fmla="*/ 0 h 331076"/>
              <a:gd name="connsiteX1" fmla="*/ 0 w 1440758"/>
              <a:gd name="connsiteY1" fmla="*/ 331076 h 331076"/>
              <a:gd name="connsiteX0" fmla="*/ 1008993 w 1440758"/>
              <a:gd name="connsiteY0" fmla="*/ 0 h 331076"/>
              <a:gd name="connsiteX1" fmla="*/ 0 w 1440758"/>
              <a:gd name="connsiteY1" fmla="*/ 331076 h 331076"/>
              <a:gd name="connsiteX0" fmla="*/ 784665 w 1216430"/>
              <a:gd name="connsiteY0" fmla="*/ 0 h 356128"/>
              <a:gd name="connsiteX1" fmla="*/ 0 w 1216430"/>
              <a:gd name="connsiteY1" fmla="*/ 356128 h 356128"/>
              <a:gd name="connsiteX0" fmla="*/ 776200 w 1207965"/>
              <a:gd name="connsiteY0" fmla="*/ 0 h 324813"/>
              <a:gd name="connsiteX1" fmla="*/ 0 w 1207965"/>
              <a:gd name="connsiteY1" fmla="*/ 324813 h 324813"/>
              <a:gd name="connsiteX0" fmla="*/ 776200 w 1330711"/>
              <a:gd name="connsiteY0" fmla="*/ 0 h 324813"/>
              <a:gd name="connsiteX1" fmla="*/ 0 w 1330711"/>
              <a:gd name="connsiteY1" fmla="*/ 324813 h 324813"/>
              <a:gd name="connsiteX0" fmla="*/ 776200 w 1097918"/>
              <a:gd name="connsiteY0" fmla="*/ 0 h 324813"/>
              <a:gd name="connsiteX1" fmla="*/ 0 w 1097918"/>
              <a:gd name="connsiteY1" fmla="*/ 324813 h 324813"/>
              <a:gd name="connsiteX0" fmla="*/ 776200 w 1262990"/>
              <a:gd name="connsiteY0" fmla="*/ 0 h 324813"/>
              <a:gd name="connsiteX1" fmla="*/ 0 w 1262990"/>
              <a:gd name="connsiteY1" fmla="*/ 324813 h 324813"/>
              <a:gd name="connsiteX0" fmla="*/ 776200 w 935976"/>
              <a:gd name="connsiteY0" fmla="*/ 0 h 363050"/>
              <a:gd name="connsiteX1" fmla="*/ 0 w 935976"/>
              <a:gd name="connsiteY1" fmla="*/ 324813 h 363050"/>
              <a:gd name="connsiteX0" fmla="*/ 1050315 w 1210091"/>
              <a:gd name="connsiteY0" fmla="*/ 0 h 363050"/>
              <a:gd name="connsiteX1" fmla="*/ 0 w 1210091"/>
              <a:gd name="connsiteY1" fmla="*/ 289234 h 363050"/>
              <a:gd name="connsiteX0" fmla="*/ 583758 w 743534"/>
              <a:gd name="connsiteY0" fmla="*/ 0 h 453813"/>
              <a:gd name="connsiteX1" fmla="*/ 0 w 743534"/>
              <a:gd name="connsiteY1" fmla="*/ 453813 h 453813"/>
            </a:gdLst>
            <a:ahLst/>
            <a:cxnLst>
              <a:cxn ang="0">
                <a:pos x="connsiteX0" y="connsiteY0"/>
              </a:cxn>
              <a:cxn ang="0">
                <a:pos x="connsiteX1" y="connsiteY1"/>
              </a:cxn>
            </a:cxnLst>
            <a:rect l="l" t="t" r="r" b="b"/>
            <a:pathLst>
              <a:path w="743534" h="453813">
                <a:moveTo>
                  <a:pt x="583758" y="0"/>
                </a:moveTo>
                <a:cubicBezTo>
                  <a:pt x="743534" y="363050"/>
                  <a:pt x="560359" y="434894"/>
                  <a:pt x="0" y="453813"/>
                </a:cubicBezTo>
              </a:path>
            </a:pathLst>
          </a:custGeom>
          <a:ln w="50800">
            <a:solidFill>
              <a:srgbClr val="C00000"/>
            </a:solidFill>
            <a:tailEnd type="stealth" w="med"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 name="TextBox 8">
            <a:extLst>
              <a:ext uri="{FF2B5EF4-FFF2-40B4-BE49-F238E27FC236}">
                <a16:creationId xmlns:a16="http://schemas.microsoft.com/office/drawing/2014/main" id="{D810F254-8E91-4A1A-AB59-AB8A42A98DD9}"/>
              </a:ext>
            </a:extLst>
          </p:cNvPr>
          <p:cNvSpPr txBox="1"/>
          <p:nvPr/>
        </p:nvSpPr>
        <p:spPr>
          <a:xfrm>
            <a:off x="5857181" y="4086307"/>
            <a:ext cx="3008040" cy="923330"/>
          </a:xfrm>
          <a:prstGeom prst="rect">
            <a:avLst/>
          </a:prstGeom>
          <a:solidFill>
            <a:schemeClr val="bg1"/>
          </a:solidFill>
          <a:ln>
            <a:solidFill>
              <a:schemeClr val="tx2">
                <a:lumMod val="50000"/>
              </a:schemeClr>
            </a:solidFill>
          </a:ln>
        </p:spPr>
        <p:txBody>
          <a:bodyPr wrap="square" rtlCol="0">
            <a:spAutoFit/>
          </a:bodyPr>
          <a:lstStyle/>
          <a:p>
            <a:pPr marL="406339" indent="-406339"/>
            <a:r>
              <a:rPr lang="en-US" dirty="0"/>
              <a:t>Hp=prosecution hypothesis</a:t>
            </a:r>
          </a:p>
          <a:p>
            <a:pPr marL="406339" indent="-406339"/>
            <a:r>
              <a:rPr lang="en-US" dirty="0" err="1"/>
              <a:t>Hd</a:t>
            </a:r>
            <a:r>
              <a:rPr lang="en-US" dirty="0"/>
              <a:t>=defense hypothesis</a:t>
            </a:r>
          </a:p>
          <a:p>
            <a:pPr marL="406339" indent="-406339"/>
            <a:r>
              <a:rPr lang="en-US" dirty="0"/>
              <a:t>LR=evidence for Hp </a:t>
            </a:r>
            <a:r>
              <a:rPr lang="en-US" dirty="0" err="1"/>
              <a:t>vs</a:t>
            </a:r>
            <a:r>
              <a:rPr lang="en-US" dirty="0"/>
              <a:t> </a:t>
            </a:r>
            <a:r>
              <a:rPr lang="en-US" dirty="0" err="1"/>
              <a:t>Hd</a:t>
            </a:r>
            <a:endParaRPr lang="en-US" dirty="0"/>
          </a:p>
        </p:txBody>
      </p:sp>
      <p:sp>
        <p:nvSpPr>
          <p:cNvPr id="3" name="TextBox 2">
            <a:extLst>
              <a:ext uri="{FF2B5EF4-FFF2-40B4-BE49-F238E27FC236}">
                <a16:creationId xmlns:a16="http://schemas.microsoft.com/office/drawing/2014/main" id="{AB6E7DF5-1CBF-4C86-8998-ACD21469B5E0}"/>
              </a:ext>
            </a:extLst>
          </p:cNvPr>
          <p:cNvSpPr txBox="1"/>
          <p:nvPr/>
        </p:nvSpPr>
        <p:spPr>
          <a:xfrm>
            <a:off x="579863" y="977374"/>
            <a:ext cx="7984274" cy="369332"/>
          </a:xfrm>
          <a:prstGeom prst="rect">
            <a:avLst/>
          </a:prstGeom>
          <a:noFill/>
        </p:spPr>
        <p:txBody>
          <a:bodyPr wrap="square" rtlCol="0">
            <a:spAutoFit/>
          </a:bodyPr>
          <a:lstStyle/>
          <a:p>
            <a:r>
              <a:rPr lang="en-US" dirty="0"/>
              <a:t>Benefits include answering “how may contributors?”</a:t>
            </a:r>
          </a:p>
        </p:txBody>
      </p:sp>
    </p:spTree>
    <p:extLst>
      <p:ext uri="{BB962C8B-B14F-4D97-AF65-F5344CB8AC3E}">
        <p14:creationId xmlns:p14="http://schemas.microsoft.com/office/powerpoint/2010/main" val="1970466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4F628CD-058E-4489-8C03-E31D263A3885}"/>
              </a:ext>
            </a:extLst>
          </p:cNvPr>
          <p:cNvSpPr>
            <a:spLocks noGrp="1"/>
          </p:cNvSpPr>
          <p:nvPr>
            <p:ph type="title"/>
          </p:nvPr>
        </p:nvSpPr>
        <p:spPr/>
        <p:txBody>
          <a:bodyPr/>
          <a:lstStyle/>
          <a:p>
            <a:r>
              <a:rPr lang="en-US" sz="4000" dirty="0"/>
              <a:t>How to decide number of contributors</a:t>
            </a:r>
          </a:p>
        </p:txBody>
      </p:sp>
      <p:sp>
        <p:nvSpPr>
          <p:cNvPr id="6" name="Content Placeholder 5">
            <a:extLst>
              <a:ext uri="{FF2B5EF4-FFF2-40B4-BE49-F238E27FC236}">
                <a16:creationId xmlns:a16="http://schemas.microsoft.com/office/drawing/2014/main" id="{F14710E3-742A-48B9-B835-C0B117D5FCE9}"/>
              </a:ext>
            </a:extLst>
          </p:cNvPr>
          <p:cNvSpPr>
            <a:spLocks noGrp="1"/>
          </p:cNvSpPr>
          <p:nvPr>
            <p:ph idx="1"/>
          </p:nvPr>
        </p:nvSpPr>
        <p:spPr/>
        <p:txBody>
          <a:bodyPr/>
          <a:lstStyle/>
          <a:p>
            <a:r>
              <a:rPr lang="en-US" dirty="0">
                <a:hlinkClick r:id="rId2"/>
              </a:rPr>
              <a:t>http://dna-view.com</a:t>
            </a:r>
            <a:r>
              <a:rPr lang="en-US" dirty="0"/>
              <a:t> → Presentations → AAFS 2019 (Baltimore)</a:t>
            </a:r>
          </a:p>
          <a:p>
            <a:r>
              <a:rPr lang="en-US" dirty="0"/>
              <a:t>The basic point is to</a:t>
            </a:r>
          </a:p>
          <a:p>
            <a:pPr lvl="1"/>
            <a:r>
              <a:rPr lang="en-US" dirty="0"/>
              <a:t>Compute </a:t>
            </a:r>
            <a:r>
              <a:rPr lang="en-US" i="1" dirty="0"/>
              <a:t>likelihoods </a:t>
            </a:r>
            <a:r>
              <a:rPr lang="en-US" dirty="0"/>
              <a:t>(i.e. numerator and denominator of LR), not just LR,</a:t>
            </a:r>
          </a:p>
          <a:p>
            <a:pPr lvl="1"/>
            <a:r>
              <a:rPr lang="en-US" dirty="0"/>
              <a:t>for various numbers of contributors</a:t>
            </a:r>
          </a:p>
        </p:txBody>
      </p:sp>
      <p:sp>
        <p:nvSpPr>
          <p:cNvPr id="4" name="Date Placeholder 3">
            <a:extLst>
              <a:ext uri="{FF2B5EF4-FFF2-40B4-BE49-F238E27FC236}">
                <a16:creationId xmlns:a16="http://schemas.microsoft.com/office/drawing/2014/main" id="{48702730-3498-4B0E-8BAF-A2062A017327}"/>
              </a:ext>
            </a:extLst>
          </p:cNvPr>
          <p:cNvSpPr>
            <a:spLocks noGrp="1"/>
          </p:cNvSpPr>
          <p:nvPr>
            <p:ph type="dt" sz="half" idx="10"/>
          </p:nvPr>
        </p:nvSpPr>
        <p:spPr/>
        <p:txBody>
          <a:bodyPr/>
          <a:lstStyle/>
          <a:p>
            <a:pPr>
              <a:defRPr/>
            </a:pPr>
            <a:fld id="{FA53463B-F2F7-49F6-B1D8-4AC014E05526}" type="datetime1">
              <a:rPr lang="en-US" smtClean="0"/>
              <a:pPr>
                <a:defRPr/>
              </a:pPr>
              <a:t>2/17/2022</a:t>
            </a:fld>
            <a:endParaRPr lang="en-US"/>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25A945B4-C6D9-4393-8D5A-ADECFF7C8DD9}"/>
                  </a:ext>
                </a:extLst>
              </p:cNvPr>
              <p:cNvSpPr txBox="1"/>
              <p:nvPr/>
            </p:nvSpPr>
            <p:spPr>
              <a:xfrm>
                <a:off x="6547945" y="2596055"/>
                <a:ext cx="1849820" cy="716222"/>
              </a:xfrm>
              <a:prstGeom prst="rect">
                <a:avLst/>
              </a:prstGeom>
              <a:noFill/>
              <a:ln>
                <a:solidFill>
                  <a:schemeClr val="tx2">
                    <a:lumMod val="75000"/>
                  </a:schemeClr>
                </a:solidFill>
              </a:ln>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𝐿𝑅</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𝐿</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𝑝</m:t>
                                  </m:r>
                                </m:sub>
                              </m:sSub>
                            </m:e>
                          </m:d>
                        </m:num>
                        <m:den>
                          <m:r>
                            <a:rPr lang="en-US" b="0" i="1" smtClean="0">
                              <a:latin typeface="Cambria Math" panose="02040503050406030204" pitchFamily="18" charset="0"/>
                            </a:rPr>
                            <m:t>𝐿</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𝑑</m:t>
                                  </m:r>
                                </m:sub>
                              </m:sSub>
                            </m:e>
                          </m:d>
                        </m:den>
                      </m:f>
                    </m:oMath>
                  </m:oMathPara>
                </a14:m>
                <a:endParaRPr lang="en-US" dirty="0"/>
              </a:p>
            </p:txBody>
          </p:sp>
        </mc:Choice>
        <mc:Fallback xmlns="">
          <p:sp>
            <p:nvSpPr>
              <p:cNvPr id="2" name="TextBox 1">
                <a:extLst>
                  <a:ext uri="{FF2B5EF4-FFF2-40B4-BE49-F238E27FC236}">
                    <a16:creationId xmlns:a16="http://schemas.microsoft.com/office/drawing/2014/main" id="{25A945B4-C6D9-4393-8D5A-ADECFF7C8DD9}"/>
                  </a:ext>
                </a:extLst>
              </p:cNvPr>
              <p:cNvSpPr txBox="1">
                <a:spLocks noRot="1" noChangeAspect="1" noMove="1" noResize="1" noEditPoints="1" noAdjustHandles="1" noChangeArrowheads="1" noChangeShapeType="1" noTextEdit="1"/>
              </p:cNvSpPr>
              <p:nvPr/>
            </p:nvSpPr>
            <p:spPr>
              <a:xfrm>
                <a:off x="6547945" y="2596055"/>
                <a:ext cx="1849820" cy="716222"/>
              </a:xfrm>
              <a:prstGeom prst="rect">
                <a:avLst/>
              </a:prstGeom>
              <a:blipFill>
                <a:blip r:embed="rId3"/>
                <a:stretch>
                  <a:fillRect/>
                </a:stretch>
              </a:blipFill>
              <a:ln>
                <a:solidFill>
                  <a:schemeClr val="tx2">
                    <a:lumMod val="75000"/>
                  </a:schemeClr>
                </a:solidFill>
              </a:ln>
            </p:spPr>
            <p:txBody>
              <a:bodyPr/>
              <a:lstStyle/>
              <a:p>
                <a:r>
                  <a:rPr lang="en-US">
                    <a:noFill/>
                  </a:rPr>
                  <a:t> </a:t>
                </a:r>
              </a:p>
            </p:txBody>
          </p:sp>
        </mc:Fallback>
      </mc:AlternateContent>
    </p:spTree>
    <p:extLst>
      <p:ext uri="{BB962C8B-B14F-4D97-AF65-F5344CB8AC3E}">
        <p14:creationId xmlns:p14="http://schemas.microsoft.com/office/powerpoint/2010/main" val="17792195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9024E58-8351-4BA5-9362-369B53617EFF}"/>
              </a:ext>
            </a:extLst>
          </p:cNvPr>
          <p:cNvSpPr>
            <a:spLocks noGrp="1"/>
          </p:cNvSpPr>
          <p:nvPr>
            <p:ph type="title"/>
          </p:nvPr>
        </p:nvSpPr>
        <p:spPr>
          <a:xfrm>
            <a:off x="457200" y="274638"/>
            <a:ext cx="8229600" cy="576700"/>
          </a:xfrm>
        </p:spPr>
        <p:txBody>
          <a:bodyPr/>
          <a:lstStyle/>
          <a:p>
            <a:r>
              <a:rPr lang="en-US" dirty="0"/>
              <a:t>Calculation progress</a:t>
            </a:r>
          </a:p>
        </p:txBody>
      </p:sp>
      <p:pic>
        <p:nvPicPr>
          <p:cNvPr id="10" name="Content Placeholder 9">
            <a:extLst>
              <a:ext uri="{FF2B5EF4-FFF2-40B4-BE49-F238E27FC236}">
                <a16:creationId xmlns:a16="http://schemas.microsoft.com/office/drawing/2014/main" id="{CBDC30E0-C99A-451D-A92A-FB5BEB09365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0513" y="1584569"/>
            <a:ext cx="5546170" cy="4038549"/>
          </a:xfrm>
        </p:spPr>
      </p:pic>
      <p:sp>
        <p:nvSpPr>
          <p:cNvPr id="2" name="Date Placeholder 1">
            <a:extLst>
              <a:ext uri="{FF2B5EF4-FFF2-40B4-BE49-F238E27FC236}">
                <a16:creationId xmlns:a16="http://schemas.microsoft.com/office/drawing/2014/main" id="{B61F36A8-1F94-43A7-BB68-E014FC327287}"/>
              </a:ext>
            </a:extLst>
          </p:cNvPr>
          <p:cNvSpPr>
            <a:spLocks noGrp="1"/>
          </p:cNvSpPr>
          <p:nvPr>
            <p:ph type="dt" sz="half" idx="10"/>
          </p:nvPr>
        </p:nvSpPr>
        <p:spPr/>
        <p:txBody>
          <a:bodyPr/>
          <a:lstStyle/>
          <a:p>
            <a:pPr>
              <a:defRPr/>
            </a:pPr>
            <a:fld id="{D398C3DB-DCB6-4757-8B8B-88DCB92B37F2}" type="datetime1">
              <a:rPr lang="en-US" smtClean="0"/>
              <a:pPr>
                <a:defRPr/>
              </a:pPr>
              <a:t>2/17/2022</a:t>
            </a:fld>
            <a:endParaRPr lang="en-US"/>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A1F29499-8B13-4050-9DC2-C54F3B56A122}"/>
                  </a:ext>
                </a:extLst>
              </p:cNvPr>
              <p:cNvSpPr txBox="1"/>
              <p:nvPr/>
            </p:nvSpPr>
            <p:spPr>
              <a:xfrm>
                <a:off x="100513" y="1066800"/>
                <a:ext cx="5837832" cy="390748"/>
              </a:xfrm>
              <a:prstGeom prst="rect">
                <a:avLst/>
              </a:prstGeom>
              <a:noFill/>
            </p:spPr>
            <p:txBody>
              <a:bodyPr wrap="square" rtlCol="0">
                <a:spAutoFit/>
              </a:bodyPr>
              <a:lstStyle/>
              <a:p>
                <a:r>
                  <a:rPr lang="en-US" dirty="0"/>
                  <a:t>Evaluating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𝑝</m:t>
                        </m:r>
                      </m:sub>
                    </m:sSub>
                    <m:r>
                      <a:rPr lang="en-US" b="0" i="1" smtClean="0">
                        <a:latin typeface="Cambria Math" panose="02040503050406030204" pitchFamily="18" charset="0"/>
                      </a:rPr>
                      <m:t>:</m:t>
                    </m:r>
                    <m:r>
                      <m:rPr>
                        <m:sty m:val="p"/>
                      </m:rPr>
                      <a:rPr lang="en-US" b="0" i="0" smtClean="0">
                        <a:latin typeface="Cambria Math" panose="02040503050406030204" pitchFamily="18" charset="0"/>
                      </a:rPr>
                      <m:t>mixture</m:t>
                    </m:r>
                    <m:r>
                      <a:rPr lang="en-US" b="0" i="0"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𝐷</m:t>
                        </m:r>
                      </m:e>
                      <m:sub>
                        <m:r>
                          <a:rPr lang="en-US" b="0" i="1" smtClean="0">
                            <a:latin typeface="Cambria Math" panose="02040503050406030204" pitchFamily="18" charset="0"/>
                          </a:rPr>
                          <m:t>178</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4</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5</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6</m:t>
                        </m:r>
                      </m:sub>
                    </m:sSub>
                    <m:r>
                      <a:rPr lang="en-US" b="0" i="1" smtClean="0">
                        <a:latin typeface="Cambria Math" panose="02040503050406030204" pitchFamily="18" charset="0"/>
                      </a:rPr>
                      <m:t>+</m:t>
                    </m:r>
                  </m:oMath>
                </a14:m>
                <a:r>
                  <a:rPr lang="en-US" dirty="0"/>
                  <a:t> unknown.</a:t>
                </a:r>
              </a:p>
            </p:txBody>
          </p:sp>
        </mc:Choice>
        <mc:Fallback xmlns="">
          <p:sp>
            <p:nvSpPr>
              <p:cNvPr id="11" name="TextBox 10">
                <a:extLst>
                  <a:ext uri="{FF2B5EF4-FFF2-40B4-BE49-F238E27FC236}">
                    <a16:creationId xmlns:a16="http://schemas.microsoft.com/office/drawing/2014/main" id="{A1F29499-8B13-4050-9DC2-C54F3B56A122}"/>
                  </a:ext>
                </a:extLst>
              </p:cNvPr>
              <p:cNvSpPr txBox="1">
                <a:spLocks noRot="1" noChangeAspect="1" noMove="1" noResize="1" noEditPoints="1" noAdjustHandles="1" noChangeArrowheads="1" noChangeShapeType="1" noTextEdit="1"/>
              </p:cNvSpPr>
              <p:nvPr/>
            </p:nvSpPr>
            <p:spPr>
              <a:xfrm>
                <a:off x="100513" y="1066800"/>
                <a:ext cx="5837832" cy="390748"/>
              </a:xfrm>
              <a:prstGeom prst="rect">
                <a:avLst/>
              </a:prstGeom>
              <a:blipFill>
                <a:blip r:embed="rId4"/>
                <a:stretch>
                  <a:fillRect l="-835" t="-7813" b="-18750"/>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C1EF2720-D1C7-4A48-A9C9-45E9EF386320}"/>
              </a:ext>
            </a:extLst>
          </p:cNvPr>
          <p:cNvSpPr txBox="1"/>
          <p:nvPr/>
        </p:nvSpPr>
        <p:spPr>
          <a:xfrm>
            <a:off x="3398948" y="3586652"/>
            <a:ext cx="1698571" cy="338554"/>
          </a:xfrm>
          <a:prstGeom prst="rect">
            <a:avLst/>
          </a:prstGeom>
          <a:solidFill>
            <a:srgbClr val="D7E4BD">
              <a:alpha val="36863"/>
            </a:srgbClr>
          </a:solidFill>
        </p:spPr>
        <p:txBody>
          <a:bodyPr wrap="square" rtlCol="0">
            <a:spAutoFit/>
          </a:bodyPr>
          <a:lstStyle/>
          <a:p>
            <a:r>
              <a:rPr lang="en-US" sz="1600" dirty="0">
                <a:solidFill>
                  <a:schemeClr val="accent3">
                    <a:lumMod val="50000"/>
                  </a:schemeClr>
                </a:solidFill>
              </a:rPr>
              <a:t>High-side so far</a:t>
            </a:r>
          </a:p>
        </p:txBody>
      </p:sp>
      <p:sp>
        <p:nvSpPr>
          <p:cNvPr id="13" name="TextBox 12">
            <a:extLst>
              <a:ext uri="{FF2B5EF4-FFF2-40B4-BE49-F238E27FC236}">
                <a16:creationId xmlns:a16="http://schemas.microsoft.com/office/drawing/2014/main" id="{A49B35F9-4006-4172-B0FE-5728CCCFA666}"/>
              </a:ext>
            </a:extLst>
          </p:cNvPr>
          <p:cNvSpPr txBox="1"/>
          <p:nvPr/>
        </p:nvSpPr>
        <p:spPr>
          <a:xfrm>
            <a:off x="3372676" y="4485286"/>
            <a:ext cx="1609233" cy="338554"/>
          </a:xfrm>
          <a:prstGeom prst="rect">
            <a:avLst/>
          </a:prstGeom>
          <a:solidFill>
            <a:srgbClr val="F2DCDB">
              <a:alpha val="38039"/>
            </a:srgbClr>
          </a:solidFill>
        </p:spPr>
        <p:txBody>
          <a:bodyPr wrap="square" rtlCol="0">
            <a:spAutoFit/>
          </a:bodyPr>
          <a:lstStyle/>
          <a:p>
            <a:r>
              <a:rPr lang="en-US" sz="1600" dirty="0">
                <a:solidFill>
                  <a:srgbClr val="FF0000"/>
                </a:solidFill>
              </a:rPr>
              <a:t>Low-side so far </a:t>
            </a:r>
          </a:p>
        </p:txBody>
      </p:sp>
      <p:sp>
        <p:nvSpPr>
          <p:cNvPr id="14" name="TextBox 13">
            <a:extLst>
              <a:ext uri="{FF2B5EF4-FFF2-40B4-BE49-F238E27FC236}">
                <a16:creationId xmlns:a16="http://schemas.microsoft.com/office/drawing/2014/main" id="{91962E85-4E7D-48BA-9A1D-C8968D7B10D8}"/>
              </a:ext>
            </a:extLst>
          </p:cNvPr>
          <p:cNvSpPr txBox="1"/>
          <p:nvPr/>
        </p:nvSpPr>
        <p:spPr>
          <a:xfrm>
            <a:off x="5372101" y="4076835"/>
            <a:ext cx="1196867" cy="584775"/>
          </a:xfrm>
          <a:prstGeom prst="rect">
            <a:avLst/>
          </a:prstGeom>
          <a:solidFill>
            <a:srgbClr val="FFFF00">
              <a:alpha val="32157"/>
            </a:srgbClr>
          </a:solidFill>
        </p:spPr>
        <p:txBody>
          <a:bodyPr wrap="square" rtlCol="0">
            <a:spAutoFit/>
          </a:bodyPr>
          <a:lstStyle/>
          <a:p>
            <a:pPr algn="r"/>
            <a:r>
              <a:rPr lang="en-US" sz="1600" dirty="0"/>
              <a:t>Predicted likelihood </a:t>
            </a:r>
          </a:p>
        </p:txBody>
      </p:sp>
      <p:sp>
        <p:nvSpPr>
          <p:cNvPr id="15" name="TextBox 14">
            <a:extLst>
              <a:ext uri="{FF2B5EF4-FFF2-40B4-BE49-F238E27FC236}">
                <a16:creationId xmlns:a16="http://schemas.microsoft.com/office/drawing/2014/main" id="{5DACBDF0-9096-4BD2-AF71-854EF3C82627}"/>
              </a:ext>
            </a:extLst>
          </p:cNvPr>
          <p:cNvSpPr txBox="1"/>
          <p:nvPr/>
        </p:nvSpPr>
        <p:spPr>
          <a:xfrm>
            <a:off x="3977016" y="5236773"/>
            <a:ext cx="700087" cy="338554"/>
          </a:xfrm>
          <a:prstGeom prst="rect">
            <a:avLst/>
          </a:prstGeom>
          <a:solidFill>
            <a:schemeClr val="tx2">
              <a:lumMod val="20000"/>
              <a:lumOff val="80000"/>
            </a:schemeClr>
          </a:solidFill>
        </p:spPr>
        <p:txBody>
          <a:bodyPr wrap="square" rtlCol="0">
            <a:spAutoFit/>
          </a:bodyPr>
          <a:lstStyle/>
          <a:p>
            <a:pPr algn="ctr"/>
            <a:r>
              <a:rPr lang="en-US" sz="1600" dirty="0"/>
              <a:t>Stop!</a:t>
            </a:r>
          </a:p>
        </p:txBody>
      </p:sp>
      <p:cxnSp>
        <p:nvCxnSpPr>
          <p:cNvPr id="19" name="Straight Arrow Connector 18">
            <a:extLst>
              <a:ext uri="{FF2B5EF4-FFF2-40B4-BE49-F238E27FC236}">
                <a16:creationId xmlns:a16="http://schemas.microsoft.com/office/drawing/2014/main" id="{CDAAF888-0539-40ED-8C06-821BA24BE069}"/>
              </a:ext>
            </a:extLst>
          </p:cNvPr>
          <p:cNvCxnSpPr>
            <a:cxnSpLocks/>
          </p:cNvCxnSpPr>
          <p:nvPr/>
        </p:nvCxnSpPr>
        <p:spPr>
          <a:xfrm flipV="1">
            <a:off x="4477407" y="4823840"/>
            <a:ext cx="94593" cy="44959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A0748947-AF4B-4050-9112-076606868188}"/>
              </a:ext>
            </a:extLst>
          </p:cNvPr>
          <p:cNvSpPr txBox="1"/>
          <p:nvPr/>
        </p:nvSpPr>
        <p:spPr>
          <a:xfrm>
            <a:off x="5749159" y="1584569"/>
            <a:ext cx="2953516" cy="2031325"/>
          </a:xfrm>
          <a:prstGeom prst="rect">
            <a:avLst/>
          </a:prstGeom>
          <a:noFill/>
        </p:spPr>
        <p:txBody>
          <a:bodyPr wrap="square" rtlCol="0">
            <a:spAutoFit/>
          </a:bodyPr>
          <a:lstStyle/>
          <a:p>
            <a:r>
              <a:rPr lang="en-US" dirty="0"/>
              <a:t>Solves the problem of </a:t>
            </a:r>
            <a:r>
              <a:rPr lang="en-US" i="1" dirty="0"/>
              <a:t>stopping calculation when a desired precision is reached.</a:t>
            </a:r>
            <a:endParaRPr lang="en-US" dirty="0"/>
          </a:p>
          <a:p>
            <a:endParaRPr lang="en-US" dirty="0"/>
          </a:p>
          <a:p>
            <a:r>
              <a:rPr lang="en-US" dirty="0"/>
              <a:t>(A classic impossible problem for MCMC.)</a:t>
            </a:r>
          </a:p>
        </p:txBody>
      </p:sp>
    </p:spTree>
    <p:extLst>
      <p:ext uri="{BB962C8B-B14F-4D97-AF65-F5344CB8AC3E}">
        <p14:creationId xmlns:p14="http://schemas.microsoft.com/office/powerpoint/2010/main" val="1845397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Conclusions </a:t>
            </a:r>
          </a:p>
        </p:txBody>
      </p:sp>
      <p:sp>
        <p:nvSpPr>
          <p:cNvPr id="3" name="Content Placeholder 2"/>
          <p:cNvSpPr>
            <a:spLocks noGrp="1"/>
          </p:cNvSpPr>
          <p:nvPr>
            <p:ph idx="1"/>
          </p:nvPr>
        </p:nvSpPr>
        <p:spPr>
          <a:xfrm>
            <a:off x="457200" y="1295400"/>
            <a:ext cx="8229600" cy="4830763"/>
          </a:xfrm>
        </p:spPr>
        <p:txBody>
          <a:bodyPr>
            <a:normAutofit/>
          </a:bodyPr>
          <a:lstStyle/>
          <a:p>
            <a:r>
              <a:rPr lang="en-US" sz="2400" dirty="0"/>
              <a:t>Expert system </a:t>
            </a:r>
          </a:p>
          <a:p>
            <a:pPr lvl="1"/>
            <a:r>
              <a:rPr lang="en-US" sz="2000" dirty="0"/>
              <a:t>Solves “number of contributors”</a:t>
            </a:r>
          </a:p>
          <a:p>
            <a:r>
              <a:rPr lang="en-US" sz="2400" dirty="0"/>
              <a:t>Math (not MCMC)</a:t>
            </a:r>
          </a:p>
          <a:p>
            <a:pPr lvl="1"/>
            <a:r>
              <a:rPr lang="en-US" sz="2000" dirty="0"/>
              <a:t>Avoid black box</a:t>
            </a:r>
          </a:p>
          <a:p>
            <a:pPr lvl="1"/>
            <a:r>
              <a:rPr lang="en-US" sz="2000" dirty="0"/>
              <a:t>More predictable, more malleable</a:t>
            </a:r>
          </a:p>
          <a:p>
            <a:pPr lvl="2"/>
            <a:r>
              <a:rPr lang="en-US" sz="1600" dirty="0"/>
              <a:t>Handle locus-information linkage</a:t>
            </a:r>
          </a:p>
          <a:p>
            <a:pPr lvl="2"/>
            <a:r>
              <a:rPr lang="en-US" sz="1600" dirty="0"/>
              <a:t>Predictable accuracy</a:t>
            </a:r>
          </a:p>
          <a:p>
            <a:pPr lvl="1"/>
            <a:r>
              <a:rPr lang="en-US" sz="2000" dirty="0"/>
              <a:t>Really fast </a:t>
            </a:r>
          </a:p>
          <a:p>
            <a:pPr lvl="2"/>
            <a:r>
              <a:rPr lang="en-US" sz="1600" dirty="0"/>
              <a:t>Two to 15 seconds for 2-3 person mixtures</a:t>
            </a:r>
          </a:p>
          <a:p>
            <a:pPr lvl="2"/>
            <a:r>
              <a:rPr lang="en-US" sz="1600" dirty="0"/>
              <a:t>1 minute example 4-person mixture</a:t>
            </a:r>
          </a:p>
          <a:p>
            <a:pPr lvl="3"/>
            <a:r>
              <a:rPr lang="en-US" sz="1200" dirty="0"/>
              <a:t>(and 4 more minutes to discount 5-person possibility)</a:t>
            </a:r>
          </a:p>
        </p:txBody>
      </p:sp>
      <p:pic>
        <p:nvPicPr>
          <p:cNvPr id="4" name="Picture 3" descr="The End.png"/>
          <p:cNvPicPr>
            <a:picLocks noChangeAspect="1"/>
          </p:cNvPicPr>
          <p:nvPr/>
        </p:nvPicPr>
        <p:blipFill>
          <a:blip r:embed="rId3"/>
          <a:stretch>
            <a:fillRect/>
          </a:stretch>
        </p:blipFill>
        <p:spPr>
          <a:xfrm>
            <a:off x="6582432" y="5306912"/>
            <a:ext cx="2293620" cy="12801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4F628CD-058E-4489-8C03-E31D263A3885}"/>
              </a:ext>
            </a:extLst>
          </p:cNvPr>
          <p:cNvSpPr>
            <a:spLocks noGrp="1"/>
          </p:cNvSpPr>
          <p:nvPr>
            <p:ph type="title"/>
          </p:nvPr>
        </p:nvSpPr>
        <p:spPr/>
        <p:txBody>
          <a:bodyPr/>
          <a:lstStyle/>
          <a:p>
            <a:r>
              <a:rPr lang="en-US" dirty="0" err="1"/>
              <a:t>Geschwindigkeit</a:t>
            </a:r>
            <a:r>
              <a:rPr lang="en-US" dirty="0"/>
              <a:t> </a:t>
            </a:r>
            <a:r>
              <a:rPr lang="en-US" dirty="0" err="1"/>
              <a:t>ist</a:t>
            </a:r>
            <a:r>
              <a:rPr lang="en-US" dirty="0"/>
              <a:t> </a:t>
            </a:r>
            <a:r>
              <a:rPr lang="en-US" dirty="0" err="1"/>
              <a:t>transformativ</a:t>
            </a:r>
            <a:endParaRPr lang="en-US" dirty="0"/>
          </a:p>
        </p:txBody>
      </p:sp>
      <p:sp>
        <p:nvSpPr>
          <p:cNvPr id="6" name="Content Placeholder 5">
            <a:extLst>
              <a:ext uri="{FF2B5EF4-FFF2-40B4-BE49-F238E27FC236}">
                <a16:creationId xmlns:a16="http://schemas.microsoft.com/office/drawing/2014/main" id="{F14710E3-742A-48B9-B835-C0B117D5FCE9}"/>
              </a:ext>
            </a:extLst>
          </p:cNvPr>
          <p:cNvSpPr>
            <a:spLocks noGrp="1"/>
          </p:cNvSpPr>
          <p:nvPr>
            <p:ph idx="1"/>
          </p:nvPr>
        </p:nvSpPr>
        <p:spPr/>
        <p:txBody>
          <a:bodyPr/>
          <a:lstStyle/>
          <a:p>
            <a:r>
              <a:rPr lang="en-US" dirty="0"/>
              <a:t>10 minutes to compute: </a:t>
            </a:r>
          </a:p>
          <a:p>
            <a:pPr lvl="1"/>
            <a:r>
              <a:rPr lang="en-US" dirty="0"/>
              <a:t>Think twice before doing</a:t>
            </a:r>
          </a:p>
          <a:p>
            <a:r>
              <a:rPr lang="en-US" dirty="0"/>
              <a:t>8 seconds: </a:t>
            </a:r>
          </a:p>
          <a:p>
            <a:pPr lvl="1"/>
            <a:r>
              <a:rPr lang="en-US" dirty="0"/>
              <a:t>Test &amp; experiment freely</a:t>
            </a:r>
          </a:p>
          <a:p>
            <a:pPr lvl="1"/>
            <a:r>
              <a:rPr lang="en-US" dirty="0"/>
              <a:t>No need for human preliminary evaluation</a:t>
            </a:r>
          </a:p>
          <a:p>
            <a:pPr lvl="1"/>
            <a:r>
              <a:rPr lang="en-US" dirty="0"/>
              <a:t>Do more tasks, e.g.:</a:t>
            </a:r>
          </a:p>
          <a:p>
            <a:pPr lvl="2"/>
            <a:r>
              <a:rPr lang="en-US" dirty="0"/>
              <a:t>explore #’s of contributors</a:t>
            </a:r>
          </a:p>
          <a:p>
            <a:pPr lvl="2"/>
            <a:r>
              <a:rPr lang="en-US" dirty="0"/>
              <a:t>test various possible contributors &amp; combinations thereof</a:t>
            </a:r>
          </a:p>
        </p:txBody>
      </p:sp>
      <p:sp>
        <p:nvSpPr>
          <p:cNvPr id="4" name="Date Placeholder 3">
            <a:extLst>
              <a:ext uri="{FF2B5EF4-FFF2-40B4-BE49-F238E27FC236}">
                <a16:creationId xmlns:a16="http://schemas.microsoft.com/office/drawing/2014/main" id="{48702730-3498-4B0E-8BAF-A2062A017327}"/>
              </a:ext>
            </a:extLst>
          </p:cNvPr>
          <p:cNvSpPr>
            <a:spLocks noGrp="1"/>
          </p:cNvSpPr>
          <p:nvPr>
            <p:ph type="dt" sz="half" idx="10"/>
          </p:nvPr>
        </p:nvSpPr>
        <p:spPr/>
        <p:txBody>
          <a:bodyPr/>
          <a:lstStyle/>
          <a:p>
            <a:pPr>
              <a:defRPr/>
            </a:pPr>
            <a:fld id="{FA53463B-F2F7-49F6-B1D8-4AC014E05526}" type="datetime1">
              <a:rPr lang="en-US" smtClean="0"/>
              <a:pPr>
                <a:defRPr/>
              </a:pPr>
              <a:t>2/17/2022</a:t>
            </a:fld>
            <a:endParaRPr lang="en-US"/>
          </a:p>
        </p:txBody>
      </p:sp>
    </p:spTree>
    <p:extLst>
      <p:ext uri="{BB962C8B-B14F-4D97-AF65-F5344CB8AC3E}">
        <p14:creationId xmlns:p14="http://schemas.microsoft.com/office/powerpoint/2010/main" val="207385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4F628CD-058E-4489-8C03-E31D263A3885}"/>
              </a:ext>
            </a:extLst>
          </p:cNvPr>
          <p:cNvSpPr>
            <a:spLocks noGrp="1"/>
          </p:cNvSpPr>
          <p:nvPr>
            <p:ph type="title"/>
          </p:nvPr>
        </p:nvSpPr>
        <p:spPr/>
        <p:txBody>
          <a:bodyPr/>
          <a:lstStyle/>
          <a:p>
            <a:r>
              <a:rPr lang="en-US" dirty="0"/>
              <a:t>Design &amp; implement by logic rather than mythology</a:t>
            </a:r>
          </a:p>
        </p:txBody>
      </p:sp>
      <p:sp>
        <p:nvSpPr>
          <p:cNvPr id="6" name="Content Placeholder 5">
            <a:extLst>
              <a:ext uri="{FF2B5EF4-FFF2-40B4-BE49-F238E27FC236}">
                <a16:creationId xmlns:a16="http://schemas.microsoft.com/office/drawing/2014/main" id="{F14710E3-742A-48B9-B835-C0B117D5FCE9}"/>
              </a:ext>
            </a:extLst>
          </p:cNvPr>
          <p:cNvSpPr>
            <a:spLocks noGrp="1"/>
          </p:cNvSpPr>
          <p:nvPr>
            <p:ph idx="1"/>
          </p:nvPr>
        </p:nvSpPr>
        <p:spPr/>
        <p:txBody>
          <a:bodyPr/>
          <a:lstStyle/>
          <a:p>
            <a:r>
              <a:rPr lang="en-US" dirty="0"/>
              <a:t>Deconvolution as a </a:t>
            </a:r>
            <a:r>
              <a:rPr lang="en-US" i="1" dirty="0"/>
              <a:t>step</a:t>
            </a:r>
            <a:r>
              <a:rPr lang="en-US" dirty="0"/>
              <a:t> in calculation is a mistake - handcuffs &amp; complicates</a:t>
            </a:r>
          </a:p>
          <a:p>
            <a:endParaRPr lang="en-US" dirty="0"/>
          </a:p>
        </p:txBody>
      </p:sp>
      <p:sp>
        <p:nvSpPr>
          <p:cNvPr id="4" name="Date Placeholder 3">
            <a:extLst>
              <a:ext uri="{FF2B5EF4-FFF2-40B4-BE49-F238E27FC236}">
                <a16:creationId xmlns:a16="http://schemas.microsoft.com/office/drawing/2014/main" id="{48702730-3498-4B0E-8BAF-A2062A017327}"/>
              </a:ext>
            </a:extLst>
          </p:cNvPr>
          <p:cNvSpPr>
            <a:spLocks noGrp="1"/>
          </p:cNvSpPr>
          <p:nvPr>
            <p:ph type="dt" sz="half" idx="10"/>
          </p:nvPr>
        </p:nvSpPr>
        <p:spPr/>
        <p:txBody>
          <a:bodyPr/>
          <a:lstStyle/>
          <a:p>
            <a:pPr>
              <a:defRPr/>
            </a:pPr>
            <a:fld id="{FA53463B-F2F7-49F6-B1D8-4AC014E05526}" type="datetime1">
              <a:rPr lang="en-US" smtClean="0"/>
              <a:pPr>
                <a:defRPr/>
              </a:pPr>
              <a:t>2/17/2022</a:t>
            </a:fld>
            <a:endParaRPr lang="en-US"/>
          </a:p>
        </p:txBody>
      </p:sp>
    </p:spTree>
    <p:extLst>
      <p:ext uri="{BB962C8B-B14F-4D97-AF65-F5344CB8AC3E}">
        <p14:creationId xmlns:p14="http://schemas.microsoft.com/office/powerpoint/2010/main" val="31737314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100648</TotalTime>
  <Words>636</Words>
  <Application>Microsoft Office PowerPoint</Application>
  <PresentationFormat>On-screen Show (4:3)</PresentationFormat>
  <Paragraphs>99</Paragraphs>
  <Slides>9</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Cambria Math</vt:lpstr>
      <vt:lpstr>Palatino Linotype</vt:lpstr>
      <vt:lpstr>Times New Roman</vt:lpstr>
      <vt:lpstr>Office Theme</vt:lpstr>
      <vt:lpstr>Mixture Solution development: Some hard problems with easy solutions </vt:lpstr>
      <vt:lpstr>My initial concepts</vt:lpstr>
      <vt:lpstr>The problem of linkage</vt:lpstr>
      <vt:lpstr>Expert system, computation kernel</vt:lpstr>
      <vt:lpstr>How to decide number of contributors</vt:lpstr>
      <vt:lpstr>Calculation progress</vt:lpstr>
      <vt:lpstr>Conclusions </vt:lpstr>
      <vt:lpstr>Geschwindigkeit ist transformativ</vt:lpstr>
      <vt:lpstr>Design &amp; implement by logic rather than mythology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Mythical “Exclusion” Method for Analyzing DNA Mixtures</dc:title>
  <dc:creator>Charles</dc:creator>
  <cp:lastModifiedBy>Charles Brenner</cp:lastModifiedBy>
  <cp:revision>1770</cp:revision>
  <dcterms:created xsi:type="dcterms:W3CDTF">2011-02-18T03:58:41Z</dcterms:created>
  <dcterms:modified xsi:type="dcterms:W3CDTF">2022-02-17T22:26:09Z</dcterms:modified>
</cp:coreProperties>
</file>